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80" r:id="rId2"/>
    <p:sldId id="257" r:id="rId3"/>
    <p:sldId id="288" r:id="rId4"/>
    <p:sldId id="296" r:id="rId5"/>
    <p:sldId id="297" r:id="rId6"/>
    <p:sldId id="298" r:id="rId7"/>
    <p:sldId id="258" r:id="rId8"/>
    <p:sldId id="260" r:id="rId9"/>
    <p:sldId id="287" r:id="rId10"/>
    <p:sldId id="259" r:id="rId11"/>
    <p:sldId id="273" r:id="rId12"/>
    <p:sldId id="286" r:id="rId13"/>
    <p:sldId id="292" r:id="rId14"/>
    <p:sldId id="261" r:id="rId15"/>
    <p:sldId id="281" r:id="rId16"/>
    <p:sldId id="262" r:id="rId17"/>
    <p:sldId id="293" r:id="rId18"/>
    <p:sldId id="263" r:id="rId19"/>
    <p:sldId id="264" r:id="rId20"/>
    <p:sldId id="282" r:id="rId21"/>
    <p:sldId id="265" r:id="rId22"/>
    <p:sldId id="294" r:id="rId23"/>
    <p:sldId id="266" r:id="rId24"/>
    <p:sldId id="267" r:id="rId25"/>
    <p:sldId id="283" r:id="rId26"/>
    <p:sldId id="268" r:id="rId27"/>
    <p:sldId id="279" r:id="rId28"/>
    <p:sldId id="269" r:id="rId29"/>
    <p:sldId id="270" r:id="rId30"/>
    <p:sldId id="295" r:id="rId31"/>
    <p:sldId id="271" r:id="rId32"/>
    <p:sldId id="272" r:id="rId33"/>
    <p:sldId id="300" r:id="rId34"/>
    <p:sldId id="299" r:id="rId35"/>
    <p:sldId id="274" r:id="rId36"/>
    <p:sldId id="277" r:id="rId37"/>
    <p:sldId id="289" r:id="rId38"/>
    <p:sldId id="275" r:id="rId39"/>
    <p:sldId id="301" r:id="rId40"/>
    <p:sldId id="285" r:id="rId41"/>
    <p:sldId id="284" r:id="rId42"/>
    <p:sldId id="276" r:id="rId43"/>
    <p:sldId id="278" r:id="rId44"/>
    <p:sldId id="290" r:id="rId45"/>
    <p:sldId id="29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836EE-21FA-4861-BC78-B57A558A0C41}" type="datetimeFigureOut">
              <a:rPr lang="en-IE" smtClean="0"/>
              <a:t>20/10/2015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B349E-979F-4D93-9ED3-C1B108151A6D}" type="slidenum">
              <a:rPr lang="en-IE" smtClean="0"/>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0FB349E-979F-4D93-9ED3-C1B108151A6D}" type="slidenum">
              <a:rPr lang="en-IE" smtClean="0"/>
              <a:t>1</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647FCA-0401-4053-8CFE-EDC9F2DA89E2}" type="datetimeFigureOut">
              <a:rPr lang="en-IE" smtClean="0"/>
              <a:pPr/>
              <a:t>20/10/2015</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41955DB-B2C9-4A58-A5F5-A9387B4610C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6647FCA-0401-4053-8CFE-EDC9F2DA89E2}" type="datetimeFigureOut">
              <a:rPr lang="en-IE" smtClean="0"/>
              <a:pPr/>
              <a:t>20/10/2015</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6647FCA-0401-4053-8CFE-EDC9F2DA89E2}" type="datetimeFigureOut">
              <a:rPr lang="en-IE" smtClean="0"/>
              <a:pPr/>
              <a:t>20/10/2015</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647FCA-0401-4053-8CFE-EDC9F2DA89E2}" type="datetimeFigureOut">
              <a:rPr lang="en-IE" smtClean="0"/>
              <a:pPr/>
              <a:t>20/10/2015</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41955DB-B2C9-4A58-A5F5-A9387B4610C9}"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647FCA-0401-4053-8CFE-EDC9F2DA89E2}" type="datetimeFigureOut">
              <a:rPr lang="en-IE" smtClean="0"/>
              <a:pPr/>
              <a:t>20/10/2015</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41955DB-B2C9-4A58-A5F5-A9387B4610C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sz="4800" b="1" dirty="0" smtClean="0">
              <a:solidFill>
                <a:srgbClr val="FF0000"/>
              </a:solidFill>
            </a:endParaRPr>
          </a:p>
          <a:p>
            <a:r>
              <a:rPr lang="en-IE" dirty="0" smtClean="0">
                <a:solidFill>
                  <a:srgbClr val="FF0000"/>
                </a:solidFill>
              </a:rPr>
              <a:t> </a:t>
            </a:r>
            <a:r>
              <a:rPr lang="en-IE" sz="4000" dirty="0" smtClean="0">
                <a:solidFill>
                  <a:srgbClr val="FF0000"/>
                </a:solidFill>
              </a:rPr>
              <a:t>A short history of </a:t>
            </a:r>
            <a:r>
              <a:rPr lang="en-IE" sz="4000" dirty="0" smtClean="0">
                <a:solidFill>
                  <a:srgbClr val="FF0000"/>
                </a:solidFill>
              </a:rPr>
              <a:t>Donegal in the year of the Easter Rising/middle of World War I</a:t>
            </a:r>
            <a:endParaRPr lang="en-IE" sz="4000" dirty="0">
              <a:solidFill>
                <a:srgbClr val="FF0000"/>
              </a:solidFill>
            </a:endParaRPr>
          </a:p>
        </p:txBody>
      </p:sp>
      <p:sp>
        <p:nvSpPr>
          <p:cNvPr id="3" name="Title 2"/>
          <p:cNvSpPr>
            <a:spLocks noGrp="1"/>
          </p:cNvSpPr>
          <p:nvPr>
            <p:ph type="title"/>
          </p:nvPr>
        </p:nvSpPr>
        <p:spPr/>
        <p:txBody>
          <a:bodyPr>
            <a:normAutofit fontScale="90000"/>
          </a:bodyPr>
          <a:lstStyle/>
          <a:p>
            <a:r>
              <a:rPr lang="en-IE" sz="4400" dirty="0" smtClean="0"/>
              <a:t/>
            </a:r>
            <a:br>
              <a:rPr lang="en-IE" sz="4400" dirty="0" smtClean="0"/>
            </a:br>
            <a:r>
              <a:rPr lang="en-IE" sz="4400" dirty="0" smtClean="0"/>
              <a:t/>
            </a:r>
            <a:br>
              <a:rPr lang="en-IE" sz="4400" dirty="0" smtClean="0"/>
            </a:br>
            <a:r>
              <a:rPr lang="en-IE" sz="6000" dirty="0" smtClean="0">
                <a:solidFill>
                  <a:srgbClr val="00B050"/>
                </a:solidFill>
              </a:rPr>
              <a:t>From </a:t>
            </a:r>
            <a:r>
              <a:rPr lang="en-IE" sz="6000" dirty="0" smtClean="0">
                <a:solidFill>
                  <a:srgbClr val="00B050"/>
                </a:solidFill>
              </a:rPr>
              <a:t>the Edge: County Donegal </a:t>
            </a:r>
            <a:r>
              <a:rPr lang="en-IE" sz="6000" dirty="0" smtClean="0">
                <a:solidFill>
                  <a:srgbClr val="00B050"/>
                </a:solidFill>
              </a:rPr>
              <a:t>in 1916</a:t>
            </a:r>
            <a:r>
              <a:rPr lang="en-IE" sz="4400" dirty="0" smtClean="0"/>
              <a:t/>
            </a:r>
            <a:br>
              <a:rPr lang="en-IE" sz="4400" dirty="0" smtClean="0"/>
            </a:b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600" dirty="0" smtClean="0">
                <a:latin typeface="Arial" pitchFamily="34" charset="0"/>
                <a:cs typeface="Arial" pitchFamily="34" charset="0"/>
              </a:rPr>
              <a:t>Much </a:t>
            </a:r>
            <a:r>
              <a:rPr lang="en-IE" sz="2600" dirty="0" smtClean="0">
                <a:latin typeface="Arial" pitchFamily="34" charset="0"/>
                <a:cs typeface="Arial" pitchFamily="34" charset="0"/>
              </a:rPr>
              <a:t>land </a:t>
            </a:r>
            <a:r>
              <a:rPr lang="en-IE" sz="2600" dirty="0" smtClean="0">
                <a:latin typeface="Arial" pitchFamily="34" charset="0"/>
                <a:cs typeface="Arial" pitchFamily="34" charset="0"/>
              </a:rPr>
              <a:t>was still </a:t>
            </a:r>
            <a:r>
              <a:rPr lang="en-IE" sz="2600" dirty="0" smtClean="0">
                <a:latin typeface="Arial" pitchFamily="34" charset="0"/>
                <a:cs typeface="Arial" pitchFamily="34" charset="0"/>
              </a:rPr>
              <a:t>owned by </a:t>
            </a:r>
            <a:r>
              <a:rPr lang="en-IE" sz="2600" dirty="0" smtClean="0">
                <a:latin typeface="Arial" pitchFamily="34" charset="0"/>
                <a:cs typeface="Arial" pitchFamily="34" charset="0"/>
              </a:rPr>
              <a:t>large landowning families </a:t>
            </a:r>
            <a:r>
              <a:rPr lang="en-IE" sz="2600" dirty="0" smtClean="0">
                <a:latin typeface="Arial" pitchFamily="34" charset="0"/>
                <a:cs typeface="Arial" pitchFamily="34" charset="0"/>
              </a:rPr>
              <a:t>in 1916, transference of land to small farmers </a:t>
            </a:r>
            <a:r>
              <a:rPr lang="en-IE" sz="2600" dirty="0" smtClean="0">
                <a:latin typeface="Arial" pitchFamily="34" charset="0"/>
                <a:cs typeface="Arial" pitchFamily="34" charset="0"/>
              </a:rPr>
              <a:t>under Land Acts had been interrupted </a:t>
            </a:r>
            <a:r>
              <a:rPr lang="en-IE" sz="2600" dirty="0" smtClean="0">
                <a:latin typeface="Arial" pitchFamily="34" charset="0"/>
                <a:cs typeface="Arial" pitchFamily="34" charset="0"/>
              </a:rPr>
              <a:t>by </a:t>
            </a:r>
            <a:r>
              <a:rPr lang="en-IE" sz="2600" dirty="0" smtClean="0">
                <a:latin typeface="Arial" pitchFamily="34" charset="0"/>
                <a:cs typeface="Arial" pitchFamily="34" charset="0"/>
              </a:rPr>
              <a:t>World War I (due to cost, lack of labour etc). </a:t>
            </a:r>
            <a:endParaRPr lang="en-IE" sz="2600" dirty="0" smtClean="0">
              <a:latin typeface="Arial" pitchFamily="34" charset="0"/>
              <a:cs typeface="Arial" pitchFamily="34" charset="0"/>
            </a:endParaRPr>
          </a:p>
          <a:p>
            <a:r>
              <a:rPr lang="en-IE" sz="2600" dirty="0" smtClean="0">
                <a:latin typeface="Arial" pitchFamily="34" charset="0"/>
                <a:cs typeface="Arial" pitchFamily="34" charset="0"/>
              </a:rPr>
              <a:t>Seasonal </a:t>
            </a:r>
            <a:r>
              <a:rPr lang="en-IE" sz="2600" dirty="0" smtClean="0">
                <a:latin typeface="Arial" pitchFamily="34" charset="0"/>
                <a:cs typeface="Arial" pitchFamily="34" charset="0"/>
              </a:rPr>
              <a:t>migration by workers from west Donegal to farms in the Laggan was in decline by 1916 but another important seasonal migrant route to Scotland </a:t>
            </a:r>
            <a:r>
              <a:rPr lang="en-IE" sz="2600" dirty="0" smtClean="0">
                <a:latin typeface="Arial" pitchFamily="34" charset="0"/>
                <a:cs typeface="Arial" pitchFamily="34" charset="0"/>
              </a:rPr>
              <a:t>had </a:t>
            </a:r>
            <a:r>
              <a:rPr lang="en-IE" sz="2600" dirty="0" smtClean="0">
                <a:latin typeface="Arial" pitchFamily="34" charset="0"/>
                <a:cs typeface="Arial" pitchFamily="34" charset="0"/>
              </a:rPr>
              <a:t>been established. </a:t>
            </a:r>
            <a:endParaRPr lang="en-IE" sz="2600" dirty="0" smtClean="0">
              <a:latin typeface="Arial" pitchFamily="34" charset="0"/>
              <a:cs typeface="Arial" pitchFamily="34" charset="0"/>
            </a:endParaRPr>
          </a:p>
          <a:p>
            <a:r>
              <a:rPr lang="en-IE" sz="2600" dirty="0" smtClean="0">
                <a:latin typeface="Arial" pitchFamily="34" charset="0"/>
                <a:cs typeface="Arial" pitchFamily="34" charset="0"/>
              </a:rPr>
              <a:t>Thousands of men had joined the British forces fighting </a:t>
            </a:r>
            <a:r>
              <a:rPr lang="en-IE" sz="2600" dirty="0" smtClean="0">
                <a:latin typeface="Arial" pitchFamily="34" charset="0"/>
                <a:cs typeface="Arial" pitchFamily="34" charset="0"/>
              </a:rPr>
              <a:t>World </a:t>
            </a:r>
            <a:r>
              <a:rPr lang="en-IE" sz="2600" dirty="0" smtClean="0">
                <a:latin typeface="Arial" pitchFamily="34" charset="0"/>
                <a:cs typeface="Arial" pitchFamily="34" charset="0"/>
              </a:rPr>
              <a:t>War I.</a:t>
            </a:r>
          </a:p>
          <a:p>
            <a:endParaRPr lang="en-IE" dirty="0">
              <a:latin typeface="Arial" pitchFamily="34" charset="0"/>
              <a:cs typeface="Arial" pitchFamily="34" charset="0"/>
            </a:endParaRPr>
          </a:p>
        </p:txBody>
      </p:sp>
      <p:sp>
        <p:nvSpPr>
          <p:cNvPr id="3" name="Title 2"/>
          <p:cNvSpPr>
            <a:spLocks noGrp="1"/>
          </p:cNvSpPr>
          <p:nvPr>
            <p:ph type="title"/>
          </p:nvPr>
        </p:nvSpPr>
        <p:spPr/>
        <p:txBody>
          <a:bodyPr>
            <a:noAutofit/>
          </a:bodyPr>
          <a:lstStyle/>
          <a:p>
            <a:r>
              <a:rPr lang="en-IE" sz="3600" dirty="0" smtClean="0">
                <a:solidFill>
                  <a:schemeClr val="tx1"/>
                </a:solidFill>
              </a:rPr>
              <a:t>Life in </a:t>
            </a:r>
            <a:r>
              <a:rPr lang="en-IE" sz="3600" dirty="0" smtClean="0">
                <a:solidFill>
                  <a:schemeClr val="tx1"/>
                </a:solidFill>
              </a:rPr>
              <a:t>County </a:t>
            </a:r>
            <a:r>
              <a:rPr lang="en-IE" sz="3600" dirty="0" smtClean="0">
                <a:solidFill>
                  <a:schemeClr val="tx1"/>
                </a:solidFill>
              </a:rPr>
              <a:t>Donegal </a:t>
            </a:r>
            <a:r>
              <a:rPr lang="en-IE" sz="3600" dirty="0" smtClean="0">
                <a:solidFill>
                  <a:schemeClr val="tx1"/>
                </a:solidFill>
              </a:rPr>
              <a:t>–on </a:t>
            </a:r>
            <a:r>
              <a:rPr lang="en-IE" sz="3600" dirty="0" smtClean="0">
                <a:solidFill>
                  <a:schemeClr val="tx1"/>
                </a:solidFill>
              </a:rPr>
              <a:t>the land</a:t>
            </a:r>
            <a:endParaRPr lang="en-IE" sz="36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IE" sz="2400" dirty="0" smtClean="0">
              <a:solidFill>
                <a:schemeClr val="bg1"/>
              </a:solidFill>
              <a:latin typeface="Arial" pitchFamily="34" charset="0"/>
              <a:cs typeface="Arial" pitchFamily="34" charset="0"/>
            </a:endParaRPr>
          </a:p>
          <a:p>
            <a:r>
              <a:rPr lang="en-IE" sz="2400" dirty="0" smtClean="0">
                <a:solidFill>
                  <a:schemeClr val="bg1"/>
                </a:solidFill>
                <a:latin typeface="Arial" pitchFamily="34" charset="0"/>
                <a:cs typeface="Arial" pitchFamily="34" charset="0"/>
              </a:rPr>
              <a:t>Entertainment </a:t>
            </a:r>
            <a:r>
              <a:rPr lang="en-IE" sz="2400" dirty="0" smtClean="0">
                <a:solidFill>
                  <a:schemeClr val="bg1"/>
                </a:solidFill>
                <a:latin typeface="Arial" pitchFamily="34" charset="0"/>
                <a:cs typeface="Arial" pitchFamily="34" charset="0"/>
              </a:rPr>
              <a:t>usually in the home, involved family, friends and neighbours exchanging stories and songs, sharing news, playing music together in the </a:t>
            </a:r>
            <a:r>
              <a:rPr lang="en-IE" sz="2400" dirty="0" smtClean="0">
                <a:solidFill>
                  <a:schemeClr val="bg1"/>
                </a:solidFill>
                <a:latin typeface="Arial" pitchFamily="34" charset="0"/>
                <a:cs typeface="Arial" pitchFamily="34" charset="0"/>
              </a:rPr>
              <a:t>home; fair days. </a:t>
            </a:r>
            <a:endParaRPr lang="en-IE" sz="2400" dirty="0" smtClean="0">
              <a:solidFill>
                <a:schemeClr val="bg1"/>
              </a:solidFill>
              <a:latin typeface="Arial" pitchFamily="34" charset="0"/>
              <a:cs typeface="Arial" pitchFamily="34" charset="0"/>
            </a:endParaRPr>
          </a:p>
          <a:p>
            <a:endParaRPr lang="en-IE" dirty="0"/>
          </a:p>
        </p:txBody>
      </p:sp>
      <p:sp>
        <p:nvSpPr>
          <p:cNvPr id="3" name="Title 2"/>
          <p:cNvSpPr>
            <a:spLocks noGrp="1"/>
          </p:cNvSpPr>
          <p:nvPr>
            <p:ph type="title"/>
          </p:nvPr>
        </p:nvSpPr>
        <p:spPr/>
        <p:txBody>
          <a:bodyPr>
            <a:normAutofit/>
          </a:bodyPr>
          <a:lstStyle/>
          <a:p>
            <a:r>
              <a:rPr lang="en-IE" sz="3600" dirty="0" smtClean="0">
                <a:solidFill>
                  <a:schemeClr val="bg1"/>
                </a:solidFill>
              </a:rPr>
              <a:t>Life in </a:t>
            </a:r>
            <a:r>
              <a:rPr lang="en-IE" sz="3600" dirty="0" smtClean="0">
                <a:solidFill>
                  <a:schemeClr val="bg1"/>
                </a:solidFill>
              </a:rPr>
              <a:t>C</a:t>
            </a:r>
            <a:r>
              <a:rPr lang="en-IE" sz="3600" dirty="0" smtClean="0">
                <a:solidFill>
                  <a:schemeClr val="bg1"/>
                </a:solidFill>
              </a:rPr>
              <a:t>ounty</a:t>
            </a:r>
            <a:r>
              <a:rPr lang="en-IE" sz="3600" dirty="0" smtClean="0">
                <a:solidFill>
                  <a:schemeClr val="bg1"/>
                </a:solidFill>
              </a:rPr>
              <a:t> Donegal- on the land</a:t>
            </a:r>
            <a:endParaRPr lang="en-IE" sz="3600" dirty="0">
              <a:solidFill>
                <a:schemeClr val="bg1"/>
              </a:solidFill>
            </a:endParaRP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499992" y="1628800"/>
            <a:ext cx="4104456" cy="3744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Life in </a:t>
            </a:r>
            <a:r>
              <a:rPr lang="en-IE" dirty="0" smtClean="0"/>
              <a:t>County </a:t>
            </a:r>
            <a:r>
              <a:rPr lang="en-IE" dirty="0" smtClean="0"/>
              <a:t>Donegal– </a:t>
            </a:r>
            <a:r>
              <a:rPr lang="en-IE" dirty="0" smtClean="0"/>
              <a:t>Farming</a:t>
            </a:r>
            <a:endParaRPr lang="en-IE"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259632" y="1484784"/>
            <a:ext cx="6552728"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55000" lnSpcReduction="20000"/>
          </a:bodyPr>
          <a:lstStyle/>
          <a:p>
            <a:r>
              <a:rPr lang="en-IE" sz="4400" dirty="0" smtClean="0">
                <a:solidFill>
                  <a:schemeClr val="bg1"/>
                </a:solidFill>
                <a:latin typeface="Arial" pitchFamily="34" charset="0"/>
                <a:cs typeface="Arial" pitchFamily="34" charset="0"/>
              </a:rPr>
              <a:t>In early 20</a:t>
            </a:r>
            <a:r>
              <a:rPr lang="en-IE" sz="4400" baseline="30000" dirty="0" smtClean="0">
                <a:solidFill>
                  <a:schemeClr val="bg1"/>
                </a:solidFill>
                <a:latin typeface="Arial" pitchFamily="34" charset="0"/>
                <a:cs typeface="Arial" pitchFamily="34" charset="0"/>
              </a:rPr>
              <a:t>th</a:t>
            </a:r>
            <a:r>
              <a:rPr lang="en-IE" sz="4400" dirty="0" smtClean="0">
                <a:solidFill>
                  <a:schemeClr val="bg1"/>
                </a:solidFill>
                <a:latin typeface="Arial" pitchFamily="34" charset="0"/>
                <a:cs typeface="Arial" pitchFamily="34" charset="0"/>
              </a:rPr>
              <a:t> century, the </a:t>
            </a:r>
            <a:r>
              <a:rPr lang="en-IE" sz="4400" dirty="0" smtClean="0">
                <a:solidFill>
                  <a:schemeClr val="bg1"/>
                </a:solidFill>
                <a:latin typeface="Arial" pitchFamily="34" charset="0"/>
                <a:cs typeface="Arial" pitchFamily="34" charset="0"/>
              </a:rPr>
              <a:t>long tradition of arable farming had declined throughout </a:t>
            </a:r>
            <a:r>
              <a:rPr lang="en-IE" sz="4400" dirty="0" smtClean="0">
                <a:solidFill>
                  <a:schemeClr val="bg1"/>
                </a:solidFill>
                <a:latin typeface="Arial" pitchFamily="34" charset="0"/>
                <a:cs typeface="Arial" pitchFamily="34" charset="0"/>
              </a:rPr>
              <a:t>Ireland including Donegal, </a:t>
            </a:r>
            <a:r>
              <a:rPr lang="en-IE" sz="4400" dirty="0" smtClean="0">
                <a:solidFill>
                  <a:schemeClr val="bg1"/>
                </a:solidFill>
                <a:latin typeface="Arial" pitchFamily="34" charset="0"/>
                <a:cs typeface="Arial" pitchFamily="34" charset="0"/>
              </a:rPr>
              <a:t>and livestock farming, particularly of sheep, was on the rise</a:t>
            </a:r>
            <a:r>
              <a:rPr lang="en-IE" sz="4400" dirty="0" smtClean="0">
                <a:solidFill>
                  <a:schemeClr val="bg1"/>
                </a:solidFill>
                <a:latin typeface="Arial" pitchFamily="34" charset="0"/>
                <a:cs typeface="Arial" pitchFamily="34" charset="0"/>
              </a:rPr>
              <a:t>.</a:t>
            </a:r>
          </a:p>
          <a:p>
            <a:endParaRPr lang="en-IE" sz="4400" dirty="0" smtClean="0">
              <a:solidFill>
                <a:schemeClr val="bg1"/>
              </a:solidFill>
              <a:latin typeface="Arial" pitchFamily="34" charset="0"/>
              <a:cs typeface="Arial" pitchFamily="34" charset="0"/>
            </a:endParaRPr>
          </a:p>
          <a:p>
            <a:r>
              <a:rPr lang="en-IE" sz="4400" dirty="0" smtClean="0">
                <a:solidFill>
                  <a:schemeClr val="bg1"/>
                </a:solidFill>
                <a:latin typeface="Arial" pitchFamily="34" charset="0"/>
                <a:cs typeface="Arial" pitchFamily="34" charset="0"/>
              </a:rPr>
              <a:t>Tillage was encouraged during World War I.</a:t>
            </a:r>
          </a:p>
          <a:p>
            <a:endParaRPr lang="en-IE" dirty="0"/>
          </a:p>
        </p:txBody>
      </p:sp>
      <p:sp>
        <p:nvSpPr>
          <p:cNvPr id="3" name="Content Placeholder 2"/>
          <p:cNvSpPr>
            <a:spLocks noGrp="1"/>
          </p:cNvSpPr>
          <p:nvPr>
            <p:ph sz="half" idx="2"/>
          </p:nvPr>
        </p:nvSpPr>
        <p:spPr>
          <a:xfrm>
            <a:off x="4716016" y="1484784"/>
            <a:ext cx="4038600" cy="4525963"/>
          </a:xfrm>
        </p:spPr>
        <p:txBody>
          <a:bodyPr>
            <a:normAutofit fontScale="55000" lnSpcReduction="20000"/>
          </a:bodyPr>
          <a:lstStyle/>
          <a:p>
            <a:r>
              <a:rPr lang="en-IE" sz="3800" dirty="0" smtClean="0">
                <a:solidFill>
                  <a:schemeClr val="bg1"/>
                </a:solidFill>
                <a:latin typeface="Arial" pitchFamily="34" charset="0"/>
                <a:cs typeface="Arial" pitchFamily="34" charset="0"/>
              </a:rPr>
              <a:t>During the summer of 1916, there were fierce </a:t>
            </a:r>
            <a:r>
              <a:rPr lang="en-IE" sz="3800" dirty="0" smtClean="0">
                <a:solidFill>
                  <a:schemeClr val="bg1"/>
                </a:solidFill>
                <a:latin typeface="Arial" pitchFamily="34" charset="0"/>
                <a:cs typeface="Arial" pitchFamily="34" charset="0"/>
              </a:rPr>
              <a:t>storms across county, </a:t>
            </a:r>
            <a:r>
              <a:rPr lang="en-IE" sz="3800" dirty="0" smtClean="0">
                <a:solidFill>
                  <a:schemeClr val="bg1"/>
                </a:solidFill>
                <a:latin typeface="Arial" pitchFamily="34" charset="0"/>
                <a:cs typeface="Arial" pitchFamily="34" charset="0"/>
              </a:rPr>
              <a:t>low temperatures and heavy </a:t>
            </a:r>
            <a:r>
              <a:rPr lang="en-IE" sz="3800" dirty="0" smtClean="0">
                <a:solidFill>
                  <a:schemeClr val="bg1"/>
                </a:solidFill>
                <a:latin typeface="Arial" pitchFamily="34" charset="0"/>
                <a:cs typeface="Arial" pitchFamily="34" charset="0"/>
              </a:rPr>
              <a:t>rain. </a:t>
            </a:r>
          </a:p>
          <a:p>
            <a:r>
              <a:rPr lang="en-IE" sz="3800" dirty="0" smtClean="0">
                <a:solidFill>
                  <a:schemeClr val="bg1"/>
                </a:solidFill>
                <a:latin typeface="Arial" pitchFamily="34" charset="0"/>
                <a:cs typeface="Arial" pitchFamily="34" charset="0"/>
              </a:rPr>
              <a:t>The </a:t>
            </a:r>
            <a:r>
              <a:rPr lang="en-IE" sz="3800" dirty="0" smtClean="0">
                <a:solidFill>
                  <a:schemeClr val="bg1"/>
                </a:solidFill>
                <a:latin typeface="Arial" pitchFamily="34" charset="0"/>
                <a:cs typeface="Arial" pitchFamily="34" charset="0"/>
              </a:rPr>
              <a:t>combination of this, </a:t>
            </a:r>
            <a:r>
              <a:rPr lang="en-IE" sz="3800" dirty="0" smtClean="0">
                <a:solidFill>
                  <a:schemeClr val="bg1"/>
                </a:solidFill>
                <a:latin typeface="Arial" pitchFamily="34" charset="0"/>
                <a:cs typeface="Arial" pitchFamily="34" charset="0"/>
              </a:rPr>
              <a:t>the </a:t>
            </a:r>
            <a:r>
              <a:rPr lang="en-IE" sz="3800" dirty="0" smtClean="0">
                <a:solidFill>
                  <a:schemeClr val="bg1"/>
                </a:solidFill>
                <a:latin typeface="Arial" pitchFamily="34" charset="0"/>
                <a:cs typeface="Arial" pitchFamily="34" charset="0"/>
              </a:rPr>
              <a:t>labour shortage and the wet ground, caused many of the potatoes to rot. </a:t>
            </a:r>
            <a:endParaRPr lang="en-IE" sz="3800" dirty="0" smtClean="0">
              <a:solidFill>
                <a:schemeClr val="bg1"/>
              </a:solidFill>
              <a:latin typeface="Arial" pitchFamily="34" charset="0"/>
              <a:cs typeface="Arial" pitchFamily="34" charset="0"/>
            </a:endParaRPr>
          </a:p>
          <a:p>
            <a:r>
              <a:rPr lang="en-IE" sz="3800" dirty="0" smtClean="0">
                <a:solidFill>
                  <a:schemeClr val="bg1"/>
                </a:solidFill>
                <a:latin typeface="Arial" pitchFamily="34" charset="0"/>
                <a:cs typeface="Arial" pitchFamily="34" charset="0"/>
              </a:rPr>
              <a:t>The </a:t>
            </a:r>
            <a:r>
              <a:rPr lang="en-IE" sz="3800" dirty="0" smtClean="0">
                <a:solidFill>
                  <a:schemeClr val="bg1"/>
                </a:solidFill>
                <a:latin typeface="Arial" pitchFamily="34" charset="0"/>
                <a:cs typeface="Arial" pitchFamily="34" charset="0"/>
              </a:rPr>
              <a:t>result was increased prices and a shortage of potatoes. This also affected the seed crop for sowing the following </a:t>
            </a:r>
            <a:r>
              <a:rPr lang="en-IE" sz="3800" dirty="0" smtClean="0">
                <a:solidFill>
                  <a:schemeClr val="bg1"/>
                </a:solidFill>
                <a:latin typeface="Arial" pitchFamily="34" charset="0"/>
                <a:cs typeface="Arial" pitchFamily="34" charset="0"/>
              </a:rPr>
              <a:t>year.</a:t>
            </a:r>
            <a:r>
              <a:rPr lang="en-IE" sz="3800" dirty="0" smtClean="0">
                <a:solidFill>
                  <a:schemeClr val="bg1"/>
                </a:solidFill>
                <a:latin typeface="Arial" pitchFamily="34" charset="0"/>
                <a:cs typeface="Arial" pitchFamily="34" charset="0"/>
              </a:rPr>
              <a:t> </a:t>
            </a:r>
            <a:r>
              <a:rPr lang="en-IE" sz="3800" dirty="0" smtClean="0">
                <a:solidFill>
                  <a:schemeClr val="bg1"/>
                </a:solidFill>
                <a:latin typeface="Arial" pitchFamily="34" charset="0"/>
                <a:cs typeface="Arial" pitchFamily="34" charset="0"/>
              </a:rPr>
              <a:t> </a:t>
            </a:r>
          </a:p>
          <a:p>
            <a:r>
              <a:rPr lang="en-IE" sz="3800" dirty="0" smtClean="0">
                <a:solidFill>
                  <a:schemeClr val="bg1"/>
                </a:solidFill>
                <a:latin typeface="Arial" pitchFamily="34" charset="0"/>
                <a:cs typeface="Arial" pitchFamily="34" charset="0"/>
              </a:rPr>
              <a:t>Main </a:t>
            </a:r>
            <a:r>
              <a:rPr lang="en-IE" sz="3800" dirty="0" smtClean="0">
                <a:solidFill>
                  <a:schemeClr val="bg1"/>
                </a:solidFill>
                <a:latin typeface="Arial" pitchFamily="34" charset="0"/>
                <a:cs typeface="Arial" pitchFamily="34" charset="0"/>
              </a:rPr>
              <a:t>beneficiaries </a:t>
            </a:r>
            <a:r>
              <a:rPr lang="en-IE" sz="3800" dirty="0" smtClean="0">
                <a:solidFill>
                  <a:schemeClr val="bg1"/>
                </a:solidFill>
                <a:latin typeface="Arial" pitchFamily="34" charset="0"/>
                <a:cs typeface="Arial" pitchFamily="34" charset="0"/>
              </a:rPr>
              <a:t>of rising prices were the wealthier </a:t>
            </a:r>
            <a:r>
              <a:rPr lang="en-IE" sz="3800" dirty="0" smtClean="0">
                <a:solidFill>
                  <a:schemeClr val="bg1"/>
                </a:solidFill>
                <a:latin typeface="Arial" pitchFamily="34" charset="0"/>
                <a:cs typeface="Arial" pitchFamily="34" charset="0"/>
              </a:rPr>
              <a:t>farmers.</a:t>
            </a:r>
          </a:p>
          <a:p>
            <a:endParaRPr lang="en-IE" dirty="0">
              <a:solidFill>
                <a:schemeClr val="bg1"/>
              </a:solidFill>
              <a:latin typeface="Arial" pitchFamily="34" charset="0"/>
              <a:cs typeface="Arial" pitchFamily="34" charset="0"/>
            </a:endParaRPr>
          </a:p>
        </p:txBody>
      </p:sp>
      <p:sp>
        <p:nvSpPr>
          <p:cNvPr id="4" name="Title 3"/>
          <p:cNvSpPr>
            <a:spLocks noGrp="1"/>
          </p:cNvSpPr>
          <p:nvPr>
            <p:ph type="title"/>
          </p:nvPr>
        </p:nvSpPr>
        <p:spPr/>
        <p:txBody>
          <a:bodyPr>
            <a:normAutofit/>
          </a:bodyPr>
          <a:lstStyle/>
          <a:p>
            <a:r>
              <a:rPr lang="en-IE" sz="3600" dirty="0" smtClean="0">
                <a:solidFill>
                  <a:schemeClr val="bg1"/>
                </a:solidFill>
              </a:rPr>
              <a:t>Life in County Donegal- </a:t>
            </a:r>
            <a:r>
              <a:rPr lang="en-IE" sz="3600" dirty="0" smtClean="0">
                <a:solidFill>
                  <a:schemeClr val="bg1"/>
                </a:solidFill>
              </a:rPr>
              <a:t>Farming</a:t>
            </a:r>
            <a:endParaRPr lang="en-IE"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a:bodyPr>
          <a:lstStyle/>
          <a:p>
            <a:r>
              <a:rPr lang="en-IE" sz="2000" dirty="0" smtClean="0">
                <a:latin typeface="Arial" pitchFamily="34" charset="0"/>
                <a:cs typeface="Arial" pitchFamily="34" charset="0"/>
              </a:rPr>
              <a:t>Fishing under threat even before War due to large steam drifters operating from Scotland</a:t>
            </a:r>
            <a:r>
              <a:rPr lang="en-IE" sz="2000" dirty="0" smtClean="0">
                <a:latin typeface="Arial" pitchFamily="34" charset="0"/>
                <a:cs typeface="Arial" pitchFamily="34" charset="0"/>
              </a:rPr>
              <a:t>;</a:t>
            </a:r>
          </a:p>
          <a:p>
            <a:r>
              <a:rPr lang="en-IE" sz="2000" dirty="0" smtClean="0">
                <a:latin typeface="Arial" pitchFamily="34" charset="0"/>
                <a:cs typeface="Arial" pitchFamily="34" charset="0"/>
              </a:rPr>
              <a:t>Instead </a:t>
            </a:r>
            <a:r>
              <a:rPr lang="en-IE" sz="2000" dirty="0" smtClean="0">
                <a:latin typeface="Arial" pitchFamily="34" charset="0"/>
                <a:cs typeface="Arial" pitchFamily="34" charset="0"/>
              </a:rPr>
              <a:t>Donegal fishermen used smaller Greencastle yawls. </a:t>
            </a:r>
            <a:r>
              <a:rPr lang="en-IE" sz="2000" dirty="0" smtClean="0">
                <a:latin typeface="Arial" pitchFamily="34" charset="0"/>
                <a:cs typeface="Arial" pitchFamily="34" charset="0"/>
              </a:rPr>
              <a:t>Neighbours often shared boats.</a:t>
            </a:r>
          </a:p>
          <a:p>
            <a:r>
              <a:rPr lang="en-IE" sz="2000" dirty="0" smtClean="0">
                <a:latin typeface="Arial" pitchFamily="34" charset="0"/>
                <a:cs typeface="Arial" pitchFamily="34" charset="0"/>
              </a:rPr>
              <a:t>Fishermen had to sell produce in smaller quantities, and to support the larger industry with jobs such as packing, gutting, curing and </a:t>
            </a:r>
            <a:r>
              <a:rPr lang="en-IE" sz="2000" dirty="0" smtClean="0">
                <a:latin typeface="Arial" pitchFamily="34" charset="0"/>
                <a:cs typeface="Arial" pitchFamily="34" charset="0"/>
              </a:rPr>
              <a:t>carting.</a:t>
            </a:r>
            <a:endParaRPr lang="en-IE" sz="2000" dirty="0" smtClean="0">
              <a:latin typeface="Arial" pitchFamily="34" charset="0"/>
              <a:cs typeface="Arial" pitchFamily="34" charset="0"/>
            </a:endParaRPr>
          </a:p>
          <a:p>
            <a:endParaRPr lang="en-IE" sz="2400" dirty="0" smtClean="0"/>
          </a:p>
          <a:p>
            <a:endParaRPr lang="en-IE" dirty="0"/>
          </a:p>
        </p:txBody>
      </p:sp>
      <p:sp>
        <p:nvSpPr>
          <p:cNvPr id="3" name="Title 2"/>
          <p:cNvSpPr>
            <a:spLocks noGrp="1"/>
          </p:cNvSpPr>
          <p:nvPr>
            <p:ph type="title"/>
          </p:nvPr>
        </p:nvSpPr>
        <p:spPr/>
        <p:txBody>
          <a:bodyPr>
            <a:normAutofit/>
          </a:bodyPr>
          <a:lstStyle/>
          <a:p>
            <a:r>
              <a:rPr lang="en-IE" sz="3600" dirty="0" smtClean="0">
                <a:solidFill>
                  <a:schemeClr val="tx1"/>
                </a:solidFill>
              </a:rPr>
              <a:t>Life in </a:t>
            </a:r>
            <a:r>
              <a:rPr lang="en-IE" sz="3600" dirty="0" smtClean="0">
                <a:solidFill>
                  <a:schemeClr val="tx1"/>
                </a:solidFill>
              </a:rPr>
              <a:t>County </a:t>
            </a:r>
            <a:r>
              <a:rPr lang="en-IE" sz="3600" dirty="0" smtClean="0">
                <a:solidFill>
                  <a:schemeClr val="tx1"/>
                </a:solidFill>
              </a:rPr>
              <a:t>Donegal- Fishing</a:t>
            </a:r>
            <a:endParaRPr lang="en-IE" sz="3600" dirty="0">
              <a:solidFill>
                <a:schemeClr val="tx1"/>
              </a:solidFill>
            </a:endParaRPr>
          </a:p>
        </p:txBody>
      </p:sp>
      <p:pic>
        <p:nvPicPr>
          <p:cNvPr id="9" name="Picture 3"/>
          <p:cNvPicPr>
            <a:picLocks noChangeAspect="1" noChangeArrowheads="1"/>
          </p:cNvPicPr>
          <p:nvPr/>
        </p:nvPicPr>
        <p:blipFill>
          <a:blip r:embed="rId2" cstate="print"/>
          <a:srcRect/>
          <a:stretch>
            <a:fillRect/>
          </a:stretch>
        </p:blipFill>
        <p:spPr bwMode="auto">
          <a:xfrm>
            <a:off x="5004048" y="1412776"/>
            <a:ext cx="3456384" cy="4104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2800" dirty="0" smtClean="0">
                <a:latin typeface="Arial" pitchFamily="34" charset="0"/>
                <a:cs typeface="Arial" pitchFamily="34" charset="0"/>
              </a:rPr>
              <a:t>W</a:t>
            </a:r>
            <a:r>
              <a:rPr lang="en-IE" dirty="0" smtClean="0">
                <a:latin typeface="Arial" pitchFamily="34" charset="0"/>
                <a:cs typeface="Arial" pitchFamily="34" charset="0"/>
              </a:rPr>
              <a:t>ith </a:t>
            </a:r>
            <a:r>
              <a:rPr lang="en-IE" dirty="0" smtClean="0">
                <a:latin typeface="Arial" pitchFamily="34" charset="0"/>
                <a:cs typeface="Arial" pitchFamily="34" charset="0"/>
              </a:rPr>
              <a:t>the onset </a:t>
            </a:r>
            <a:r>
              <a:rPr lang="en-IE" dirty="0" smtClean="0">
                <a:latin typeface="Arial" pitchFamily="34" charset="0"/>
                <a:cs typeface="Arial" pitchFamily="34" charset="0"/>
              </a:rPr>
              <a:t>of war, </a:t>
            </a:r>
            <a:r>
              <a:rPr lang="en-IE" sz="2800" dirty="0" smtClean="0">
                <a:latin typeface="Arial" pitchFamily="34" charset="0"/>
                <a:cs typeface="Arial" pitchFamily="34" charset="0"/>
              </a:rPr>
              <a:t>the </a:t>
            </a:r>
            <a:r>
              <a:rPr lang="en-IE" sz="2800" dirty="0" smtClean="0">
                <a:latin typeface="Arial" pitchFamily="34" charset="0"/>
                <a:cs typeface="Arial" pitchFamily="34" charset="0"/>
              </a:rPr>
              <a:t>steam drifters were requisitioned </a:t>
            </a:r>
            <a:r>
              <a:rPr lang="en-IE" sz="2800" dirty="0" smtClean="0">
                <a:latin typeface="Arial" pitchFamily="34" charset="0"/>
                <a:cs typeface="Arial" pitchFamily="34" charset="0"/>
              </a:rPr>
              <a:t>by the Admiralty.</a:t>
            </a:r>
          </a:p>
          <a:p>
            <a:r>
              <a:rPr lang="en-IE" dirty="0" smtClean="0">
                <a:latin typeface="Arial" pitchFamily="34" charset="0"/>
                <a:cs typeface="Arial" pitchFamily="34" charset="0"/>
              </a:rPr>
              <a:t>Fishing was banned along the west Donegal coast and mines were laid in the waters around Donegal.</a:t>
            </a:r>
            <a:endParaRPr lang="en-IE" sz="2800" dirty="0" smtClean="0">
              <a:latin typeface="Arial" pitchFamily="34" charset="0"/>
              <a:cs typeface="Arial" pitchFamily="34" charset="0"/>
            </a:endParaRPr>
          </a:p>
          <a:p>
            <a:r>
              <a:rPr lang="en-IE" dirty="0" smtClean="0">
                <a:latin typeface="Arial" pitchFamily="34" charset="0"/>
                <a:cs typeface="Arial" pitchFamily="34" charset="0"/>
              </a:rPr>
              <a:t>The </a:t>
            </a:r>
            <a:r>
              <a:rPr lang="en-IE" dirty="0" smtClean="0">
                <a:latin typeface="Arial" pitchFamily="34" charset="0"/>
                <a:cs typeface="Arial" pitchFamily="34" charset="0"/>
              </a:rPr>
              <a:t>Congested Districts Board </a:t>
            </a:r>
            <a:r>
              <a:rPr lang="en-IE" dirty="0" smtClean="0">
                <a:latin typeface="Arial" pitchFamily="34" charset="0"/>
                <a:cs typeface="Arial" pitchFamily="34" charset="0"/>
              </a:rPr>
              <a:t>had planned </a:t>
            </a:r>
            <a:r>
              <a:rPr lang="en-IE" dirty="0" smtClean="0">
                <a:latin typeface="Arial" pitchFamily="34" charset="0"/>
                <a:cs typeface="Arial" pitchFamily="34" charset="0"/>
              </a:rPr>
              <a:t>to invest in the fishing industry in Co </a:t>
            </a:r>
            <a:r>
              <a:rPr lang="en-IE" dirty="0" smtClean="0">
                <a:latin typeface="Arial" pitchFamily="34" charset="0"/>
                <a:cs typeface="Arial" pitchFamily="34" charset="0"/>
              </a:rPr>
              <a:t>Donegal- war curtailed this.</a:t>
            </a:r>
            <a:endParaRPr lang="en-IE" dirty="0" smtClean="0">
              <a:latin typeface="Arial" pitchFamily="34" charset="0"/>
              <a:cs typeface="Arial" pitchFamily="34" charset="0"/>
            </a:endParaRPr>
          </a:p>
          <a:p>
            <a:r>
              <a:rPr lang="en-IE" dirty="0" smtClean="0">
                <a:latin typeface="Arial" pitchFamily="34" charset="0"/>
                <a:cs typeface="Arial" pitchFamily="34" charset="0"/>
              </a:rPr>
              <a:t>People </a:t>
            </a:r>
            <a:r>
              <a:rPr lang="en-IE" dirty="0" smtClean="0">
                <a:latin typeface="Arial" pitchFamily="34" charset="0"/>
                <a:cs typeface="Arial" pitchFamily="34" charset="0"/>
              </a:rPr>
              <a:t>involved in fishing including the ancillary industries were left jobless. </a:t>
            </a:r>
          </a:p>
          <a:p>
            <a:endParaRPr lang="en-IE" dirty="0"/>
          </a:p>
        </p:txBody>
      </p:sp>
      <p:sp>
        <p:nvSpPr>
          <p:cNvPr id="3" name="Title 2"/>
          <p:cNvSpPr>
            <a:spLocks noGrp="1"/>
          </p:cNvSpPr>
          <p:nvPr>
            <p:ph type="title"/>
          </p:nvPr>
        </p:nvSpPr>
        <p:spPr>
          <a:xfrm>
            <a:off x="457200" y="341784"/>
            <a:ext cx="8229600" cy="1143000"/>
          </a:xfrm>
        </p:spPr>
        <p:txBody>
          <a:bodyPr>
            <a:normAutofit/>
          </a:bodyPr>
          <a:lstStyle/>
          <a:p>
            <a:r>
              <a:rPr lang="en-IE" sz="3600" dirty="0" smtClean="0">
                <a:solidFill>
                  <a:schemeClr val="tx1"/>
                </a:solidFill>
              </a:rPr>
              <a:t>Life in </a:t>
            </a:r>
            <a:r>
              <a:rPr lang="en-IE" sz="3600" dirty="0" smtClean="0">
                <a:solidFill>
                  <a:schemeClr val="tx1"/>
                </a:solidFill>
              </a:rPr>
              <a:t>County </a:t>
            </a:r>
            <a:r>
              <a:rPr lang="en-IE" sz="3600" dirty="0" smtClean="0">
                <a:solidFill>
                  <a:schemeClr val="tx1"/>
                </a:solidFill>
              </a:rPr>
              <a:t>Donegal- Fishing</a:t>
            </a:r>
            <a:endParaRPr lang="en-IE" sz="3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latin typeface="Arial" pitchFamily="34" charset="0"/>
                <a:cs typeface="Arial" pitchFamily="34" charset="0"/>
              </a:rPr>
              <a:t>Local </a:t>
            </a:r>
            <a:r>
              <a:rPr lang="en-IE" dirty="0" smtClean="0">
                <a:latin typeface="Arial" pitchFamily="34" charset="0"/>
                <a:cs typeface="Arial" pitchFamily="34" charset="0"/>
              </a:rPr>
              <a:t>men continued to fish inshore, away from the mines, and gradually local businessmen filled the void left by the Scottish steam drifters</a:t>
            </a:r>
            <a:r>
              <a:rPr lang="en-IE" dirty="0" smtClean="0">
                <a:latin typeface="Arial" pitchFamily="34" charset="0"/>
                <a:cs typeface="Arial" pitchFamily="34" charset="0"/>
              </a:rPr>
              <a:t>.</a:t>
            </a:r>
          </a:p>
          <a:p>
            <a:r>
              <a:rPr lang="en-IE" dirty="0" smtClean="0">
                <a:latin typeface="Arial" pitchFamily="34" charset="0"/>
                <a:cs typeface="Arial" pitchFamily="34" charset="0"/>
              </a:rPr>
              <a:t>Herring </a:t>
            </a:r>
            <a:r>
              <a:rPr lang="en-IE" dirty="0" smtClean="0">
                <a:latin typeface="Arial" pitchFamily="34" charset="0"/>
                <a:cs typeface="Arial" pitchFamily="34" charset="0"/>
              </a:rPr>
              <a:t>was </a:t>
            </a:r>
            <a:r>
              <a:rPr lang="en-IE" dirty="0" smtClean="0">
                <a:latin typeface="Arial" pitchFamily="34" charset="0"/>
                <a:cs typeface="Arial" pitchFamily="34" charset="0"/>
              </a:rPr>
              <a:t>plentiful in 1916/1917 and prices rose. Railways helped transport of fish to market.</a:t>
            </a:r>
          </a:p>
          <a:p>
            <a:endParaRPr lang="en-IE" dirty="0" smtClean="0">
              <a:latin typeface="Arial" pitchFamily="34" charset="0"/>
              <a:cs typeface="Arial" pitchFamily="34" charset="0"/>
            </a:endParaRPr>
          </a:p>
          <a:p>
            <a:r>
              <a:rPr lang="en-IE" dirty="0" smtClean="0">
                <a:latin typeface="Arial" pitchFamily="34" charset="0"/>
                <a:cs typeface="Arial" pitchFamily="34" charset="0"/>
              </a:rPr>
              <a:t>Unstable employment opportunities in fishing and farming </a:t>
            </a:r>
            <a:r>
              <a:rPr lang="en-IE" dirty="0" smtClean="0">
                <a:latin typeface="Arial" pitchFamily="34" charset="0"/>
                <a:cs typeface="Arial" pitchFamily="34" charset="0"/>
              </a:rPr>
              <a:t>usually led to </a:t>
            </a:r>
            <a:r>
              <a:rPr lang="en-IE" dirty="0" smtClean="0">
                <a:latin typeface="Arial" pitchFamily="34" charset="0"/>
                <a:cs typeface="Arial" pitchFamily="34" charset="0"/>
              </a:rPr>
              <a:t>migration but </a:t>
            </a:r>
            <a:r>
              <a:rPr lang="en-IE" dirty="0" smtClean="0">
                <a:latin typeface="Arial" pitchFamily="34" charset="0"/>
                <a:cs typeface="Arial" pitchFamily="34" charset="0"/>
              </a:rPr>
              <a:t>this had virtually </a:t>
            </a:r>
            <a:r>
              <a:rPr lang="en-IE" dirty="0" smtClean="0">
                <a:latin typeface="Arial" pitchFamily="34" charset="0"/>
                <a:cs typeface="Arial" pitchFamily="34" charset="0"/>
              </a:rPr>
              <a:t>stopped </a:t>
            </a:r>
            <a:r>
              <a:rPr lang="en-IE" dirty="0" smtClean="0">
                <a:latin typeface="Arial" pitchFamily="34" charset="0"/>
                <a:cs typeface="Arial" pitchFamily="34" charset="0"/>
              </a:rPr>
              <a:t>by 1916 as conscription and resulting recruitment to the British Army </a:t>
            </a:r>
            <a:r>
              <a:rPr lang="en-IE" dirty="0" smtClean="0">
                <a:latin typeface="Arial" pitchFamily="34" charset="0"/>
                <a:cs typeface="Arial" pitchFamily="34" charset="0"/>
              </a:rPr>
              <a:t>intensified in Scotland. </a:t>
            </a:r>
            <a:endParaRPr lang="en-IE"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IE" sz="3600" dirty="0" smtClean="0"/>
              <a:t>Life in </a:t>
            </a:r>
            <a:r>
              <a:rPr lang="en-IE" sz="3600" dirty="0" smtClean="0"/>
              <a:t>County </a:t>
            </a:r>
            <a:r>
              <a:rPr lang="en-IE" sz="3600" dirty="0" smtClean="0"/>
              <a:t>Donegal -Fishing</a:t>
            </a:r>
            <a:endParaRPr lang="en-IE"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Life in County Donegal- </a:t>
            </a:r>
            <a:r>
              <a:rPr lang="en-IE" sz="3600" dirty="0" smtClean="0"/>
              <a:t>children</a:t>
            </a:r>
            <a:endParaRPr lang="en-IE" sz="36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331640" y="1556792"/>
            <a:ext cx="6192688" cy="40313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latin typeface="Arial" pitchFamily="34" charset="0"/>
                <a:cs typeface="Arial" pitchFamily="34" charset="0"/>
              </a:rPr>
              <a:t>Unemployment led to increase in children being hired out to the more fertile farms of the Laggan in east Donegal.</a:t>
            </a:r>
          </a:p>
          <a:p>
            <a:r>
              <a:rPr lang="en-IE" dirty="0" smtClean="0">
                <a:latin typeface="Arial" pitchFamily="34" charset="0"/>
                <a:cs typeface="Arial" pitchFamily="34" charset="0"/>
              </a:rPr>
              <a:t>Some teenagers even sent to Scotland as ‘</a:t>
            </a:r>
            <a:r>
              <a:rPr lang="en-IE" dirty="0" err="1" smtClean="0">
                <a:latin typeface="Arial" pitchFamily="34" charset="0"/>
                <a:cs typeface="Arial" pitchFamily="34" charset="0"/>
              </a:rPr>
              <a:t>tattie</a:t>
            </a:r>
            <a:r>
              <a:rPr lang="en-IE" dirty="0" smtClean="0">
                <a:latin typeface="Arial" pitchFamily="34" charset="0"/>
                <a:cs typeface="Arial" pitchFamily="34" charset="0"/>
              </a:rPr>
              <a:t> </a:t>
            </a:r>
            <a:r>
              <a:rPr lang="en-IE" dirty="0" err="1" smtClean="0">
                <a:latin typeface="Arial" pitchFamily="34" charset="0"/>
                <a:cs typeface="Arial" pitchFamily="34" charset="0"/>
              </a:rPr>
              <a:t>hokers</a:t>
            </a:r>
            <a:r>
              <a:rPr lang="en-IE" dirty="0" smtClean="0">
                <a:latin typeface="Arial" pitchFamily="34" charset="0"/>
                <a:cs typeface="Arial" pitchFamily="34" charset="0"/>
              </a:rPr>
              <a:t>’ from 1915 to 1918.</a:t>
            </a:r>
          </a:p>
          <a:p>
            <a:r>
              <a:rPr lang="en-IE" dirty="0" smtClean="0">
                <a:latin typeface="Arial" pitchFamily="34" charset="0"/>
                <a:cs typeface="Arial" pitchFamily="34" charset="0"/>
              </a:rPr>
              <a:t>Education Commissioners stated that 70 percent of children attended school regularly in 1916.</a:t>
            </a:r>
          </a:p>
          <a:p>
            <a:r>
              <a:rPr lang="en-IE" dirty="0" smtClean="0">
                <a:latin typeface="Arial" pitchFamily="34" charset="0"/>
                <a:cs typeface="Arial" pitchFamily="34" charset="0"/>
              </a:rPr>
              <a:t>Teachers </a:t>
            </a:r>
            <a:r>
              <a:rPr lang="en-IE" dirty="0" smtClean="0">
                <a:latin typeface="Arial" pitchFamily="34" charset="0"/>
                <a:cs typeface="Arial" pitchFamily="34" charset="0"/>
              </a:rPr>
              <a:t>in Donegal despaired that children would ever receive a decent education.</a:t>
            </a:r>
          </a:p>
          <a:p>
            <a:endParaRPr lang="en-IE" dirty="0"/>
          </a:p>
        </p:txBody>
      </p:sp>
      <p:sp>
        <p:nvSpPr>
          <p:cNvPr id="3" name="Title 2"/>
          <p:cNvSpPr>
            <a:spLocks noGrp="1"/>
          </p:cNvSpPr>
          <p:nvPr>
            <p:ph type="title"/>
          </p:nvPr>
        </p:nvSpPr>
        <p:spPr/>
        <p:txBody>
          <a:bodyPr>
            <a:normAutofit/>
          </a:bodyPr>
          <a:lstStyle/>
          <a:p>
            <a:r>
              <a:rPr lang="en-IE" sz="3600" dirty="0" smtClean="0"/>
              <a:t>Life in </a:t>
            </a:r>
            <a:r>
              <a:rPr lang="en-IE" sz="3600" dirty="0" smtClean="0"/>
              <a:t>County</a:t>
            </a:r>
            <a:r>
              <a:rPr lang="en-IE" sz="3600" dirty="0" smtClean="0"/>
              <a:t> </a:t>
            </a:r>
            <a:r>
              <a:rPr lang="en-IE" sz="3600" dirty="0" smtClean="0"/>
              <a:t>Donegal- Children</a:t>
            </a:r>
            <a:endParaRPr lang="en-IE"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latin typeface="Arial" pitchFamily="34" charset="0"/>
                <a:cs typeface="Arial" pitchFamily="34" charset="0"/>
              </a:rPr>
              <a:t>In 1916 rural schoolhouses in County Donegal usually had one room.</a:t>
            </a:r>
          </a:p>
          <a:p>
            <a:r>
              <a:rPr lang="en-IE" dirty="0" smtClean="0">
                <a:latin typeface="Arial" pitchFamily="34" charset="0"/>
                <a:cs typeface="Arial" pitchFamily="34" charset="0"/>
              </a:rPr>
              <a:t>Children often had to collect firewood and turf from the locality to keep their building warm in winter.  </a:t>
            </a:r>
          </a:p>
          <a:p>
            <a:r>
              <a:rPr lang="en-IE" dirty="0" smtClean="0">
                <a:latin typeface="Arial" pitchFamily="34" charset="0"/>
                <a:cs typeface="Arial" pitchFamily="34" charset="0"/>
              </a:rPr>
              <a:t>Children were frequently </a:t>
            </a:r>
            <a:r>
              <a:rPr lang="en-IE" dirty="0" smtClean="0">
                <a:latin typeface="Arial" pitchFamily="34" charset="0"/>
                <a:cs typeface="Arial" pitchFamily="34" charset="0"/>
              </a:rPr>
              <a:t>absent from school to help at </a:t>
            </a:r>
            <a:r>
              <a:rPr lang="en-IE" dirty="0" smtClean="0">
                <a:latin typeface="Arial" pitchFamily="34" charset="0"/>
                <a:cs typeface="Arial" pitchFamily="34" charset="0"/>
              </a:rPr>
              <a:t>home &amp; on farm, </a:t>
            </a:r>
            <a:r>
              <a:rPr lang="en-IE" dirty="0" smtClean="0">
                <a:latin typeface="Arial" pitchFamily="34" charset="0"/>
                <a:cs typeface="Arial" pitchFamily="34" charset="0"/>
              </a:rPr>
              <a:t>particularly during harvesting. </a:t>
            </a:r>
          </a:p>
          <a:p>
            <a:r>
              <a:rPr lang="en-IE" dirty="0" smtClean="0">
                <a:latin typeface="Arial" pitchFamily="34" charset="0"/>
                <a:cs typeface="Arial" pitchFamily="34" charset="0"/>
              </a:rPr>
              <a:t>Children often attended school in bare feet </a:t>
            </a:r>
            <a:r>
              <a:rPr lang="en-IE" dirty="0" smtClean="0">
                <a:latin typeface="Arial" pitchFamily="34" charset="0"/>
                <a:cs typeface="Arial" pitchFamily="34" charset="0"/>
              </a:rPr>
              <a:t>and inadequate clothing; absences </a:t>
            </a:r>
            <a:r>
              <a:rPr lang="en-IE" dirty="0" smtClean="0">
                <a:latin typeface="Arial" pitchFamily="34" charset="0"/>
                <a:cs typeface="Arial" pitchFamily="34" charset="0"/>
              </a:rPr>
              <a:t>due to illness </a:t>
            </a:r>
            <a:r>
              <a:rPr lang="en-IE" dirty="0" smtClean="0">
                <a:latin typeface="Arial" pitchFamily="34" charset="0"/>
                <a:cs typeface="Arial" pitchFamily="34" charset="0"/>
              </a:rPr>
              <a:t>were also </a:t>
            </a:r>
            <a:r>
              <a:rPr lang="en-IE" dirty="0" smtClean="0">
                <a:latin typeface="Arial" pitchFamily="34" charset="0"/>
                <a:cs typeface="Arial" pitchFamily="34" charset="0"/>
              </a:rPr>
              <a:t>frequent. </a:t>
            </a:r>
            <a:endParaRPr lang="en-IE"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a:t>
            </a:r>
            <a:r>
              <a:rPr lang="en-IE" dirty="0" smtClean="0"/>
              <a:t>County </a:t>
            </a:r>
            <a:r>
              <a:rPr lang="en-IE" dirty="0" smtClean="0"/>
              <a:t>Donegal- Children</a:t>
            </a:r>
            <a:endParaRPr lang="en-I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sz="2800" b="1" dirty="0" smtClean="0">
                <a:solidFill>
                  <a:srgbClr val="FF0000"/>
                </a:solidFill>
                <a:latin typeface="Arial Unicode MS" pitchFamily="34" charset="-128"/>
              </a:rPr>
              <a:t>Decade of Centenaries 1912 – 1923: </a:t>
            </a:r>
            <a:r>
              <a:rPr lang="en-IE" sz="2800" dirty="0" smtClean="0">
                <a:latin typeface="Arial Unicode MS" pitchFamily="34" charset="-128"/>
              </a:rPr>
              <a:t>Commemorations began about 3 or 4 years ago. </a:t>
            </a:r>
            <a:r>
              <a:rPr lang="en-IE" sz="2800" dirty="0" smtClean="0">
                <a:latin typeface="Arial Unicode MS" pitchFamily="34" charset="-128"/>
              </a:rPr>
              <a:t>Period: </a:t>
            </a:r>
            <a:r>
              <a:rPr lang="en-IE" sz="2800" dirty="0" smtClean="0">
                <a:latin typeface="Arial Unicode MS" pitchFamily="34" charset="-128"/>
              </a:rPr>
              <a:t>Home Rule </a:t>
            </a:r>
            <a:r>
              <a:rPr lang="en-IE" sz="2800" dirty="0" smtClean="0">
                <a:latin typeface="Arial Unicode MS" pitchFamily="34" charset="-128"/>
              </a:rPr>
              <a:t>Bill, </a:t>
            </a:r>
            <a:r>
              <a:rPr lang="en-IE" sz="2800" dirty="0" smtClean="0">
                <a:latin typeface="Arial Unicode MS" pitchFamily="34" charset="-128"/>
              </a:rPr>
              <a:t>World War I, advent of Ulster Volunteers and National/ Irish Volunteers; 1916 Rising, 1918 General Election, War of Independence, partition, Civil War; foundation </a:t>
            </a:r>
            <a:r>
              <a:rPr lang="en-IE" sz="2800" dirty="0" smtClean="0">
                <a:latin typeface="Arial Unicode MS" pitchFamily="34" charset="-128"/>
              </a:rPr>
              <a:t>of </a:t>
            </a:r>
            <a:r>
              <a:rPr lang="en-IE" sz="2800" dirty="0" smtClean="0">
                <a:latin typeface="Arial Unicode MS" pitchFamily="34" charset="-128"/>
              </a:rPr>
              <a:t>Free S</a:t>
            </a:r>
            <a:r>
              <a:rPr lang="en-IE" sz="2800" dirty="0" smtClean="0">
                <a:latin typeface="Arial Unicode MS" pitchFamily="34" charset="-128"/>
              </a:rPr>
              <a:t>tate and Northern Ireland state. </a:t>
            </a:r>
            <a:endParaRPr lang="en-IE" sz="2800" dirty="0" smtClean="0">
              <a:latin typeface="Arial Unicode MS" pitchFamily="34" charset="-128"/>
            </a:endParaRPr>
          </a:p>
          <a:p>
            <a:r>
              <a:rPr lang="en-IE" sz="2800" dirty="0" smtClean="0">
                <a:solidFill>
                  <a:srgbClr val="FF0000"/>
                </a:solidFill>
                <a:latin typeface="Arial Unicode MS" pitchFamily="34" charset="-128"/>
              </a:rPr>
              <a:t>Donegal County Archives </a:t>
            </a:r>
            <a:r>
              <a:rPr lang="en-IE" sz="2800" dirty="0" smtClean="0">
                <a:latin typeface="Arial Unicode MS" pitchFamily="34" charset="-128"/>
              </a:rPr>
              <a:t>has already </a:t>
            </a:r>
            <a:r>
              <a:rPr lang="en-IE" sz="2800" dirty="0" smtClean="0">
                <a:latin typeface="Arial Unicode MS" pitchFamily="34" charset="-128"/>
              </a:rPr>
              <a:t>produced a study pack covering the above period. </a:t>
            </a:r>
            <a:r>
              <a:rPr lang="en-IE" sz="2800" dirty="0" smtClean="0">
                <a:latin typeface="Arial Unicode MS" pitchFamily="34" charset="-128"/>
              </a:rPr>
              <a:t>In time for </a:t>
            </a:r>
            <a:r>
              <a:rPr lang="en-IE" sz="2800" dirty="0" smtClean="0">
                <a:latin typeface="Arial Unicode MS" pitchFamily="34" charset="-128"/>
              </a:rPr>
              <a:t>1916 Rising </a:t>
            </a:r>
            <a:r>
              <a:rPr lang="en-IE" sz="2800" dirty="0" smtClean="0">
                <a:latin typeface="Arial Unicode MS" pitchFamily="34" charset="-128"/>
              </a:rPr>
              <a:t>centenary </a:t>
            </a:r>
            <a:r>
              <a:rPr lang="en-IE" sz="2800" dirty="0" smtClean="0">
                <a:latin typeface="Arial Unicode MS" pitchFamily="34" charset="-128"/>
              </a:rPr>
              <a:t>we are producing a 1916 heritage and education pack called: </a:t>
            </a:r>
            <a:r>
              <a:rPr lang="en-IE" sz="2800" dirty="0" smtClean="0">
                <a:solidFill>
                  <a:srgbClr val="FF0000"/>
                </a:solidFill>
                <a:latin typeface="Arial Unicode MS" pitchFamily="34" charset="-128"/>
              </a:rPr>
              <a:t>From the Edge: County Donegal in </a:t>
            </a:r>
            <a:r>
              <a:rPr lang="en-IE" sz="2800" dirty="0" smtClean="0">
                <a:solidFill>
                  <a:srgbClr val="FF0000"/>
                </a:solidFill>
                <a:latin typeface="Arial Unicode MS" pitchFamily="34" charset="-128"/>
              </a:rPr>
              <a:t>1916.</a:t>
            </a:r>
            <a:endParaRPr lang="en-GB" sz="2800" dirty="0" smtClean="0">
              <a:solidFill>
                <a:srgbClr val="FF0000"/>
              </a:solidFill>
              <a:latin typeface="Arial Unicode MS" pitchFamily="34" charset="-128"/>
            </a:endParaRPr>
          </a:p>
          <a:p>
            <a:endParaRPr lang="en-IE" dirty="0"/>
          </a:p>
        </p:txBody>
      </p:sp>
      <p:sp>
        <p:nvSpPr>
          <p:cNvPr id="3" name="Title 2"/>
          <p:cNvSpPr>
            <a:spLocks noGrp="1"/>
          </p:cNvSpPr>
          <p:nvPr>
            <p:ph type="title"/>
          </p:nvPr>
        </p:nvSpPr>
        <p:spPr/>
        <p:txBody>
          <a:bodyPr/>
          <a:lstStyle/>
          <a:p>
            <a:r>
              <a:rPr lang="en-IE" dirty="0" smtClean="0"/>
              <a:t>Why County </a:t>
            </a:r>
            <a:r>
              <a:rPr lang="en-IE" dirty="0" smtClean="0"/>
              <a:t>Donegal in </a:t>
            </a:r>
            <a:r>
              <a:rPr lang="en-IE" dirty="0" smtClean="0"/>
              <a:t>1916?</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Life in </a:t>
            </a:r>
            <a:r>
              <a:rPr lang="en-IE" dirty="0" smtClean="0"/>
              <a:t>County </a:t>
            </a:r>
            <a:r>
              <a:rPr lang="en-IE" dirty="0" smtClean="0"/>
              <a:t>Donegal- Children</a:t>
            </a:r>
            <a:endParaRPr lang="en-IE" dirty="0"/>
          </a:p>
        </p:txBody>
      </p:sp>
      <p:sp>
        <p:nvSpPr>
          <p:cNvPr id="7" name="Content Placeholder 6"/>
          <p:cNvSpPr>
            <a:spLocks noGrp="1"/>
          </p:cNvSpPr>
          <p:nvPr>
            <p:ph idx="1"/>
          </p:nvPr>
        </p:nvSpPr>
        <p:spPr/>
        <p:txBody>
          <a:bodyPr numCol="2"/>
          <a:lstStyle/>
          <a:p>
            <a:r>
              <a:rPr lang="en-IE" dirty="0" smtClean="0">
                <a:latin typeface="Arial" pitchFamily="34" charset="0"/>
                <a:cs typeface="Arial" pitchFamily="34" charset="0"/>
              </a:rPr>
              <a:t>From </a:t>
            </a:r>
            <a:r>
              <a:rPr lang="en-IE" dirty="0" smtClean="0">
                <a:latin typeface="Arial" pitchFamily="34" charset="0"/>
                <a:cs typeface="Arial" pitchFamily="34" charset="0"/>
              </a:rPr>
              <a:t>the timetable you see </a:t>
            </a:r>
            <a:r>
              <a:rPr lang="en-IE" dirty="0" smtClean="0">
                <a:latin typeface="Arial" pitchFamily="34" charset="0"/>
                <a:cs typeface="Arial" pitchFamily="34" charset="0"/>
              </a:rPr>
              <a:t>here, a </a:t>
            </a:r>
            <a:r>
              <a:rPr lang="en-IE" dirty="0" smtClean="0">
                <a:latin typeface="Arial" pitchFamily="34" charset="0"/>
                <a:cs typeface="Arial" pitchFamily="34" charset="0"/>
              </a:rPr>
              <a:t>surprising variety of subjects taught</a:t>
            </a:r>
            <a:r>
              <a:rPr lang="en-IE" dirty="0" smtClean="0">
                <a:latin typeface="Arial" pitchFamily="34" charset="0"/>
                <a:cs typeface="Arial" pitchFamily="34" charset="0"/>
              </a:rPr>
              <a:t>.</a:t>
            </a:r>
          </a:p>
          <a:p>
            <a:r>
              <a:rPr lang="en-IE" dirty="0" smtClean="0">
                <a:latin typeface="Arial" pitchFamily="34" charset="0"/>
                <a:cs typeface="Arial" pitchFamily="34" charset="0"/>
              </a:rPr>
              <a:t>Drawing</a:t>
            </a:r>
            <a:r>
              <a:rPr lang="en-IE" dirty="0" smtClean="0">
                <a:latin typeface="Arial" pitchFamily="34" charset="0"/>
                <a:cs typeface="Arial" pitchFamily="34" charset="0"/>
              </a:rPr>
              <a:t>, singing as well as maths, reading, writing, history and geography.</a:t>
            </a:r>
          </a:p>
          <a:p>
            <a:endParaRPr lang="en-IE" dirty="0"/>
          </a:p>
        </p:txBody>
      </p:sp>
      <p:pic>
        <p:nvPicPr>
          <p:cNvPr id="14" name="Picture 13" descr="FACSIMILE 16 CHILDREN  list of subjects taught - Copy.jpg"/>
          <p:cNvPicPr>
            <a:picLocks noChangeAspect="1"/>
          </p:cNvPicPr>
          <p:nvPr/>
        </p:nvPicPr>
        <p:blipFill>
          <a:blip r:embed="rId2" cstate="print"/>
          <a:stretch>
            <a:fillRect/>
          </a:stretch>
        </p:blipFill>
        <p:spPr>
          <a:xfrm>
            <a:off x="5292080" y="1484784"/>
            <a:ext cx="3096344" cy="453650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latin typeface="Arial" pitchFamily="34" charset="0"/>
                <a:cs typeface="Arial" pitchFamily="34" charset="0"/>
              </a:rPr>
              <a:t>Extra </a:t>
            </a:r>
            <a:r>
              <a:rPr lang="en-IE" dirty="0" smtClean="0">
                <a:latin typeface="Arial" pitchFamily="34" charset="0"/>
                <a:cs typeface="Arial" pitchFamily="34" charset="0"/>
              </a:rPr>
              <a:t>subjects for girls: laundry, cooking, needlework</a:t>
            </a:r>
            <a:r>
              <a:rPr lang="en-IE" dirty="0" smtClean="0">
                <a:latin typeface="Arial" pitchFamily="34" charset="0"/>
                <a:cs typeface="Arial" pitchFamily="34" charset="0"/>
              </a:rPr>
              <a:t>.</a:t>
            </a:r>
          </a:p>
          <a:p>
            <a:endParaRPr lang="en-IE" dirty="0" smtClean="0">
              <a:latin typeface="Arial" pitchFamily="34" charset="0"/>
              <a:cs typeface="Arial" pitchFamily="34" charset="0"/>
            </a:endParaRPr>
          </a:p>
          <a:p>
            <a:r>
              <a:rPr lang="en-IE" dirty="0" smtClean="0">
                <a:latin typeface="Arial" pitchFamily="34" charset="0"/>
                <a:cs typeface="Arial" pitchFamily="34" charset="0"/>
              </a:rPr>
              <a:t>Timetable doesn’t include religion but presumably clergy came to teach doctrinal subjects</a:t>
            </a:r>
            <a:r>
              <a:rPr lang="en-IE" dirty="0" smtClean="0">
                <a:latin typeface="Arial" pitchFamily="34" charset="0"/>
                <a:cs typeface="Arial" pitchFamily="34" charset="0"/>
              </a:rPr>
              <a:t>.</a:t>
            </a:r>
          </a:p>
          <a:p>
            <a:endParaRPr lang="en-IE" dirty="0" smtClean="0">
              <a:latin typeface="Arial" pitchFamily="34" charset="0"/>
              <a:cs typeface="Arial" pitchFamily="34" charset="0"/>
            </a:endParaRPr>
          </a:p>
          <a:p>
            <a:r>
              <a:rPr lang="en-IE" dirty="0" smtClean="0">
                <a:latin typeface="Arial" pitchFamily="34" charset="0"/>
                <a:cs typeface="Arial" pitchFamily="34" charset="0"/>
              </a:rPr>
              <a:t>Irish </a:t>
            </a:r>
            <a:r>
              <a:rPr lang="en-IE" dirty="0" smtClean="0">
                <a:latin typeface="Arial" pitchFamily="34" charset="0"/>
                <a:cs typeface="Arial" pitchFamily="34" charset="0"/>
              </a:rPr>
              <a:t>was not </a:t>
            </a:r>
            <a:r>
              <a:rPr lang="en-IE" dirty="0" smtClean="0">
                <a:latin typeface="Arial" pitchFamily="34" charset="0"/>
                <a:cs typeface="Arial" pitchFamily="34" charset="0"/>
              </a:rPr>
              <a:t>taught in Donegal schools in 1916 except in some </a:t>
            </a:r>
            <a:r>
              <a:rPr lang="en-IE" dirty="0" smtClean="0">
                <a:latin typeface="Arial" pitchFamily="34" charset="0"/>
                <a:cs typeface="Arial" pitchFamily="34" charset="0"/>
              </a:rPr>
              <a:t>schools as </a:t>
            </a:r>
            <a:r>
              <a:rPr lang="en-IE" dirty="0" smtClean="0">
                <a:latin typeface="Arial" pitchFamily="34" charset="0"/>
                <a:cs typeface="Arial" pitchFamily="34" charset="0"/>
              </a:rPr>
              <a:t>an ‘extra subject.’</a:t>
            </a:r>
            <a:endParaRPr lang="en-IE"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a:t>
            </a:r>
            <a:r>
              <a:rPr lang="en-IE" dirty="0" smtClean="0"/>
              <a:t>County </a:t>
            </a:r>
            <a:r>
              <a:rPr lang="en-IE" dirty="0" smtClean="0"/>
              <a:t>Donegal - Children</a:t>
            </a:r>
            <a:endParaRPr lang="en-I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Life in County Donegal- Women</a:t>
            </a:r>
            <a:endParaRPr lang="en-IE"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619672" y="1556792"/>
            <a:ext cx="5760640" cy="4392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Women </a:t>
            </a:r>
            <a:r>
              <a:rPr lang="en-IE" sz="2400" dirty="0" smtClean="0">
                <a:latin typeface="Arial" pitchFamily="34" charset="0"/>
                <a:cs typeface="Arial" pitchFamily="34" charset="0"/>
              </a:rPr>
              <a:t>worked at home, and also outside on </a:t>
            </a:r>
            <a:r>
              <a:rPr lang="en-IE" sz="2400" dirty="0" smtClean="0">
                <a:latin typeface="Arial" pitchFamily="34" charset="0"/>
                <a:cs typeface="Arial" pitchFamily="34" charset="0"/>
              </a:rPr>
              <a:t>farms, sold produce; particularly during </a:t>
            </a:r>
            <a:r>
              <a:rPr lang="en-IE" sz="2400" dirty="0" smtClean="0">
                <a:latin typeface="Arial" pitchFamily="34" charset="0"/>
                <a:cs typeface="Arial" pitchFamily="34" charset="0"/>
              </a:rPr>
              <a:t>the </a:t>
            </a:r>
            <a:r>
              <a:rPr lang="en-IE" sz="2400" dirty="0" smtClean="0">
                <a:latin typeface="Arial" pitchFamily="34" charset="0"/>
                <a:cs typeface="Arial" pitchFamily="34" charset="0"/>
              </a:rPr>
              <a:t>War</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Cottage </a:t>
            </a:r>
            <a:r>
              <a:rPr lang="en-IE" sz="2400" dirty="0" smtClean="0">
                <a:latin typeface="Arial" pitchFamily="34" charset="0"/>
                <a:cs typeface="Arial" pitchFamily="34" charset="0"/>
              </a:rPr>
              <a:t>industries included knitters, weavers, embroiderers and lace makers. </a:t>
            </a:r>
          </a:p>
          <a:p>
            <a:r>
              <a:rPr lang="en-IE" sz="2400" dirty="0" smtClean="0">
                <a:latin typeface="Arial" pitchFamily="34" charset="0"/>
                <a:cs typeface="Arial" pitchFamily="34" charset="0"/>
              </a:rPr>
              <a:t>Some y</a:t>
            </a:r>
            <a:r>
              <a:rPr lang="en-IE" sz="2400" dirty="0" smtClean="0">
                <a:latin typeface="Arial" pitchFamily="34" charset="0"/>
                <a:cs typeface="Arial" pitchFamily="34" charset="0"/>
              </a:rPr>
              <a:t>ounger women </a:t>
            </a:r>
            <a:r>
              <a:rPr lang="en-IE" sz="2400" dirty="0" smtClean="0">
                <a:latin typeface="Arial" pitchFamily="34" charset="0"/>
                <a:cs typeface="Arial" pitchFamily="34" charset="0"/>
              </a:rPr>
              <a:t>m</a:t>
            </a:r>
            <a:r>
              <a:rPr lang="en-IE" sz="2400" dirty="0" smtClean="0">
                <a:latin typeface="Arial" pitchFamily="34" charset="0"/>
                <a:cs typeface="Arial" pitchFamily="34" charset="0"/>
              </a:rPr>
              <a:t>igrated </a:t>
            </a:r>
            <a:r>
              <a:rPr lang="en-IE" sz="2400" dirty="0" smtClean="0">
                <a:latin typeface="Arial" pitchFamily="34" charset="0"/>
                <a:cs typeface="Arial" pitchFamily="34" charset="0"/>
              </a:rPr>
              <a:t>as </a:t>
            </a:r>
            <a:r>
              <a:rPr lang="en-IE" sz="2400" dirty="0" err="1" smtClean="0">
                <a:latin typeface="Arial" pitchFamily="34" charset="0"/>
                <a:cs typeface="Arial" pitchFamily="34" charset="0"/>
              </a:rPr>
              <a:t>tattie</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hokers</a:t>
            </a:r>
            <a:r>
              <a:rPr lang="en-IE" sz="2400" dirty="0" smtClean="0">
                <a:latin typeface="Arial" pitchFamily="34" charset="0"/>
                <a:cs typeface="Arial" pitchFamily="34" charset="0"/>
              </a:rPr>
              <a:t> to Scotland.</a:t>
            </a:r>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Many worked </a:t>
            </a:r>
            <a:r>
              <a:rPr lang="en-IE" sz="2400" dirty="0" smtClean="0">
                <a:latin typeface="Arial" pitchFamily="34" charset="0"/>
                <a:cs typeface="Arial" pitchFamily="34" charset="0"/>
              </a:rPr>
              <a:t>in fishing industry, ‘gutters</a:t>
            </a:r>
            <a:r>
              <a:rPr lang="en-IE" sz="2400" dirty="0" smtClean="0">
                <a:latin typeface="Arial" pitchFamily="34" charset="0"/>
                <a:cs typeface="Arial" pitchFamily="34" charset="0"/>
              </a:rPr>
              <a:t>’, packers etc.</a:t>
            </a:r>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They also </a:t>
            </a:r>
            <a:r>
              <a:rPr lang="en-IE" sz="2400" dirty="0" smtClean="0">
                <a:latin typeface="Arial" pitchFamily="34" charset="0"/>
                <a:cs typeface="Arial" pitchFamily="34" charset="0"/>
              </a:rPr>
              <a:t>worked as teachers, domestic servants, shop assistants, typists.</a:t>
            </a:r>
          </a:p>
          <a:p>
            <a:r>
              <a:rPr lang="en-IE" sz="2400" dirty="0" err="1" smtClean="0">
                <a:latin typeface="Arial" pitchFamily="34" charset="0"/>
                <a:cs typeface="Arial" pitchFamily="34" charset="0"/>
              </a:rPr>
              <a:t>Mortons</a:t>
            </a:r>
            <a:r>
              <a:rPr lang="en-IE" sz="2400" dirty="0" smtClean="0">
                <a:latin typeface="Arial" pitchFamily="34" charset="0"/>
                <a:cs typeface="Arial" pitchFamily="34" charset="0"/>
              </a:rPr>
              <a:t> </a:t>
            </a:r>
            <a:r>
              <a:rPr lang="en-IE" sz="2400" dirty="0" smtClean="0">
                <a:latin typeface="Arial" pitchFamily="34" charset="0"/>
                <a:cs typeface="Arial" pitchFamily="34" charset="0"/>
              </a:rPr>
              <a:t>carpet factory at </a:t>
            </a:r>
            <a:r>
              <a:rPr lang="en-IE" sz="2400" dirty="0" smtClean="0">
                <a:latin typeface="Arial" pitchFamily="34" charset="0"/>
                <a:cs typeface="Arial" pitchFamily="34" charset="0"/>
              </a:rPr>
              <a:t>Killybegs.</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a:t>
            </a:r>
            <a:r>
              <a:rPr lang="en-IE" dirty="0" smtClean="0"/>
              <a:t>County </a:t>
            </a:r>
            <a:r>
              <a:rPr lang="en-IE" dirty="0" smtClean="0"/>
              <a:t>Donegal- Women</a:t>
            </a:r>
            <a:endParaRPr lang="en-I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During </a:t>
            </a:r>
            <a:r>
              <a:rPr lang="en-IE" sz="2400" dirty="0" smtClean="0">
                <a:latin typeface="Arial" pitchFamily="34" charset="0"/>
                <a:cs typeface="Arial" pitchFamily="34" charset="0"/>
              </a:rPr>
              <a:t>World War I, </a:t>
            </a:r>
            <a:r>
              <a:rPr lang="en-IE" sz="2400" dirty="0" smtClean="0">
                <a:latin typeface="Arial" pitchFamily="34" charset="0"/>
                <a:cs typeface="Arial" pitchFamily="34" charset="0"/>
              </a:rPr>
              <a:t>women knitted supplies for war</a:t>
            </a:r>
            <a:r>
              <a:rPr lang="en-IE" sz="2400" dirty="0" smtClean="0">
                <a:latin typeface="Arial" pitchFamily="34" charset="0"/>
                <a:cs typeface="Arial" pitchFamily="34" charset="0"/>
              </a:rPr>
              <a:t>.</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In rural Donegal women gathered sphagnum moss for surgical dressings which were in huge demand</a:t>
            </a:r>
            <a:r>
              <a:rPr lang="en-IE" sz="2400" dirty="0" smtClean="0">
                <a:latin typeface="Arial" pitchFamily="34" charset="0"/>
                <a:cs typeface="Arial" pitchFamily="34" charset="0"/>
              </a:rPr>
              <a:t>.</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Served as </a:t>
            </a:r>
            <a:r>
              <a:rPr lang="en-IE" sz="2400" dirty="0" smtClean="0">
                <a:latin typeface="Arial" pitchFamily="34" charset="0"/>
                <a:cs typeface="Arial" pitchFamily="34" charset="0"/>
              </a:rPr>
              <a:t>nurses at the Front: e.g. </a:t>
            </a:r>
            <a:r>
              <a:rPr lang="en-IE" sz="2400" dirty="0" smtClean="0">
                <a:latin typeface="Arial" pitchFamily="34" charset="0"/>
                <a:cs typeface="Arial" pitchFamily="34" charset="0"/>
              </a:rPr>
              <a:t>Catherine Black from </a:t>
            </a:r>
            <a:r>
              <a:rPr lang="en-IE" sz="2400" dirty="0" smtClean="0">
                <a:latin typeface="Arial" pitchFamily="34" charset="0"/>
                <a:cs typeface="Arial" pitchFamily="34" charset="0"/>
              </a:rPr>
              <a:t>Ramelton:  </a:t>
            </a:r>
            <a:r>
              <a:rPr lang="en-IE" sz="2400" i="1" dirty="0" smtClean="0">
                <a:latin typeface="Arial" pitchFamily="34" charset="0"/>
                <a:cs typeface="Arial" pitchFamily="34" charset="0"/>
              </a:rPr>
              <a:t>“at </a:t>
            </a:r>
            <a:r>
              <a:rPr lang="en-IE" sz="2400" i="1" dirty="0" smtClean="0">
                <a:latin typeface="Arial" pitchFamily="34" charset="0"/>
                <a:cs typeface="Arial" pitchFamily="34" charset="0"/>
              </a:rPr>
              <a:t>night, the cheerful ward became a place of torment, with the occupants of every bed tossing and turning and moaning in the hell of memories let loose”. </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a:t>
            </a:r>
            <a:r>
              <a:rPr lang="en-IE" dirty="0" smtClean="0"/>
              <a:t>County </a:t>
            </a:r>
            <a:r>
              <a:rPr lang="en-IE" dirty="0" smtClean="0"/>
              <a:t>Donegal- Women</a:t>
            </a:r>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BIO 1 SR CATHERINE BLACK.jpg"/>
          <p:cNvPicPr>
            <a:picLocks noGrp="1" noChangeAspect="1"/>
          </p:cNvPicPr>
          <p:nvPr>
            <p:ph idx="1"/>
          </p:nvPr>
        </p:nvPicPr>
        <p:blipFill>
          <a:blip r:embed="rId2" cstate="print"/>
          <a:stretch>
            <a:fillRect/>
          </a:stretch>
        </p:blipFill>
        <p:spPr>
          <a:xfrm>
            <a:off x="2483768" y="1700808"/>
            <a:ext cx="3622516" cy="4126572"/>
          </a:xfrm>
        </p:spPr>
      </p:pic>
      <p:sp>
        <p:nvSpPr>
          <p:cNvPr id="3" name="Title 2"/>
          <p:cNvSpPr>
            <a:spLocks noGrp="1"/>
          </p:cNvSpPr>
          <p:nvPr>
            <p:ph type="title"/>
          </p:nvPr>
        </p:nvSpPr>
        <p:spPr/>
        <p:txBody>
          <a:bodyPr>
            <a:normAutofit fontScale="90000"/>
          </a:bodyPr>
          <a:lstStyle/>
          <a:p>
            <a:r>
              <a:rPr lang="en-IE" dirty="0" smtClean="0"/>
              <a:t>Life in </a:t>
            </a:r>
            <a:r>
              <a:rPr lang="en-IE" dirty="0" smtClean="0"/>
              <a:t>County </a:t>
            </a:r>
            <a:r>
              <a:rPr lang="en-IE" dirty="0" smtClean="0"/>
              <a:t>Donegal- </a:t>
            </a:r>
            <a:r>
              <a:rPr lang="en-IE" dirty="0" smtClean="0"/>
              <a:t>Women</a:t>
            </a:r>
            <a:endParaRPr lang="en-IE" dirty="0"/>
          </a:p>
        </p:txBody>
      </p:sp>
      <p:sp>
        <p:nvSpPr>
          <p:cNvPr id="6" name="TextBox 5"/>
          <p:cNvSpPr txBox="1"/>
          <p:nvPr/>
        </p:nvSpPr>
        <p:spPr>
          <a:xfrm>
            <a:off x="6660232" y="2492896"/>
            <a:ext cx="1944216" cy="1569660"/>
          </a:xfrm>
          <a:prstGeom prst="rect">
            <a:avLst/>
          </a:prstGeom>
          <a:noFill/>
        </p:spPr>
        <p:txBody>
          <a:bodyPr wrap="square" rtlCol="0">
            <a:spAutoFit/>
          </a:bodyPr>
          <a:lstStyle/>
          <a:p>
            <a:r>
              <a:rPr lang="en-IE" sz="2400" dirty="0" smtClean="0"/>
              <a:t>Catherine Black from Ramelton, Co Donegal</a:t>
            </a:r>
            <a:endParaRPr lang="en-IE"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Irish Women’s Franchise League </a:t>
            </a:r>
            <a:r>
              <a:rPr lang="en-IE" sz="2400" dirty="0" smtClean="0">
                <a:latin typeface="Arial" pitchFamily="34" charset="0"/>
                <a:cs typeface="Arial" pitchFamily="34" charset="0"/>
              </a:rPr>
              <a:t>was established in </a:t>
            </a:r>
            <a:r>
              <a:rPr lang="en-IE" sz="2400" dirty="0" smtClean="0">
                <a:latin typeface="Arial" pitchFamily="34" charset="0"/>
                <a:cs typeface="Arial" pitchFamily="34" charset="0"/>
              </a:rPr>
              <a:t>1908 to campaign for the right to vote. By </a:t>
            </a:r>
            <a:r>
              <a:rPr lang="en-IE" sz="2400" dirty="0" smtClean="0">
                <a:latin typeface="Arial" pitchFamily="34" charset="0"/>
                <a:cs typeface="Arial" pitchFamily="34" charset="0"/>
              </a:rPr>
              <a:t>1916,  </a:t>
            </a:r>
            <a:r>
              <a:rPr lang="en-IE" sz="2400" dirty="0" smtClean="0">
                <a:latin typeface="Arial" pitchFamily="34" charset="0"/>
                <a:cs typeface="Arial" pitchFamily="34" charset="0"/>
              </a:rPr>
              <a:t>although female property owners could vote and stand for all local elections, women could not vote or stand in general elections. </a:t>
            </a:r>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Women involved in </a:t>
            </a:r>
            <a:r>
              <a:rPr lang="en-IE" sz="2400" dirty="0" err="1" smtClean="0">
                <a:latin typeface="Arial" pitchFamily="34" charset="0"/>
                <a:cs typeface="Arial" pitchFamily="34" charset="0"/>
              </a:rPr>
              <a:t>Cumann</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na</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mBan</a:t>
            </a:r>
            <a:r>
              <a:rPr lang="en-IE" sz="2400" dirty="0" smtClean="0">
                <a:latin typeface="Arial" pitchFamily="34" charset="0"/>
                <a:cs typeface="Arial" pitchFamily="34" charset="0"/>
              </a:rPr>
              <a:t> included </a:t>
            </a:r>
            <a:r>
              <a:rPr lang="en-IE" sz="2400" dirty="0" smtClean="0">
                <a:latin typeface="Arial" pitchFamily="34" charset="0"/>
                <a:cs typeface="Arial" pitchFamily="34" charset="0"/>
              </a:rPr>
              <a:t>Eithne </a:t>
            </a:r>
            <a:r>
              <a:rPr lang="en-IE" sz="2400" dirty="0" smtClean="0">
                <a:latin typeface="Arial" pitchFamily="34" charset="0"/>
                <a:cs typeface="Arial" pitchFamily="34" charset="0"/>
              </a:rPr>
              <a:t>Coyle- </a:t>
            </a:r>
            <a:r>
              <a:rPr lang="en-IE" sz="2400" dirty="0" smtClean="0">
                <a:latin typeface="Arial" pitchFamily="34" charset="0"/>
                <a:cs typeface="Arial" pitchFamily="34" charset="0"/>
              </a:rPr>
              <a:t>(War of Independence)</a:t>
            </a:r>
            <a:r>
              <a:rPr lang="en-IE" sz="2400" dirty="0" smtClean="0">
                <a:latin typeface="Arial" pitchFamily="34" charset="0"/>
                <a:cs typeface="Arial" pitchFamily="34" charset="0"/>
              </a:rPr>
              <a:t>.</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Women </a:t>
            </a:r>
            <a:r>
              <a:rPr lang="en-IE" sz="2400" dirty="0" smtClean="0">
                <a:latin typeface="Arial" pitchFamily="34" charset="0"/>
                <a:cs typeface="Arial" pitchFamily="34" charset="0"/>
              </a:rPr>
              <a:t>were involved </a:t>
            </a:r>
            <a:r>
              <a:rPr lang="en-IE" sz="2400" dirty="0" smtClean="0">
                <a:latin typeface="Arial" pitchFamily="34" charset="0"/>
                <a:cs typeface="Arial" pitchFamily="34" charset="0"/>
              </a:rPr>
              <a:t>in Gaelic cultural revival, Gaelic League. </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a:t>
            </a:r>
            <a:r>
              <a:rPr lang="en-IE" dirty="0" smtClean="0"/>
              <a:t>County Donegal- </a:t>
            </a:r>
            <a:r>
              <a:rPr lang="en-IE" dirty="0" smtClean="0"/>
              <a:t>Women</a:t>
            </a:r>
            <a:endParaRPr lang="en-I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County Donegal: Poverty </a:t>
            </a:r>
            <a:r>
              <a:rPr lang="en-IE" dirty="0" smtClean="0"/>
              <a:t>&amp; </a:t>
            </a:r>
            <a:r>
              <a:rPr lang="en-IE" dirty="0" smtClean="0"/>
              <a:t>Health</a:t>
            </a:r>
            <a:endParaRPr lang="en-IE" dirty="0"/>
          </a:p>
        </p:txBody>
      </p:sp>
      <p:pic>
        <p:nvPicPr>
          <p:cNvPr id="4098" name="Picture 2" descr="U:\msoffice\AA Nineteen Sixteen\Nineteen Sixteen images\FINAL IMAGES AND FACSIMILES\Workhouse plan compressed.jpg"/>
          <p:cNvPicPr>
            <a:picLocks noGrp="1" noChangeAspect="1" noChangeArrowheads="1"/>
          </p:cNvPicPr>
          <p:nvPr>
            <p:ph idx="1"/>
          </p:nvPr>
        </p:nvPicPr>
        <p:blipFill>
          <a:blip r:embed="rId2" cstate="print"/>
          <a:srcRect/>
          <a:stretch>
            <a:fillRect/>
          </a:stretch>
        </p:blipFill>
        <p:spPr bwMode="auto">
          <a:xfrm>
            <a:off x="1001441" y="1481138"/>
            <a:ext cx="7141117" cy="452596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Eight workhouses: Ballyshannon, Donegal, Carndonagh, Dunfanaghy, Glenties, Stranorlar, Letterkenny, Milford.</a:t>
            </a:r>
          </a:p>
          <a:p>
            <a:r>
              <a:rPr lang="en-IE" sz="2400" dirty="0" smtClean="0">
                <a:latin typeface="Arial" pitchFamily="34" charset="0"/>
                <a:cs typeface="Arial" pitchFamily="34" charset="0"/>
              </a:rPr>
              <a:t>People</a:t>
            </a:r>
            <a:r>
              <a:rPr lang="en-IE" sz="2400" dirty="0" smtClean="0">
                <a:latin typeface="Arial" pitchFamily="34" charset="0"/>
                <a:cs typeface="Arial" pitchFamily="34" charset="0"/>
              </a:rPr>
              <a:t>, young and old, homeless, destitute or </a:t>
            </a:r>
            <a:r>
              <a:rPr lang="en-IE" sz="2400" dirty="0" smtClean="0">
                <a:latin typeface="Arial" pitchFamily="34" charset="0"/>
                <a:cs typeface="Arial" pitchFamily="34" charset="0"/>
              </a:rPr>
              <a:t>ill </a:t>
            </a:r>
            <a:r>
              <a:rPr lang="en-IE" sz="2400" dirty="0" smtClean="0">
                <a:latin typeface="Arial" pitchFamily="34" charset="0"/>
                <a:cs typeface="Arial" pitchFamily="34" charset="0"/>
              </a:rPr>
              <a:t>and incapable, were still frequently forced into workhouses.</a:t>
            </a:r>
          </a:p>
          <a:p>
            <a:r>
              <a:rPr lang="en-IE" sz="2400" dirty="0" smtClean="0">
                <a:latin typeface="Arial" pitchFamily="34" charset="0"/>
                <a:cs typeface="Arial" pitchFamily="34" charset="0"/>
              </a:rPr>
              <a:t>Diseases that are now </a:t>
            </a:r>
            <a:r>
              <a:rPr lang="en-IE" sz="2400" dirty="0" smtClean="0">
                <a:latin typeface="Arial" pitchFamily="34" charset="0"/>
                <a:cs typeface="Arial" pitchFamily="34" charset="0"/>
              </a:rPr>
              <a:t>mainly </a:t>
            </a:r>
            <a:r>
              <a:rPr lang="en-IE" sz="2400" dirty="0" smtClean="0">
                <a:latin typeface="Arial" pitchFamily="34" charset="0"/>
                <a:cs typeface="Arial" pitchFamily="34" charset="0"/>
              </a:rPr>
              <a:t>gone still </a:t>
            </a:r>
            <a:r>
              <a:rPr lang="en-IE" sz="2400" dirty="0" smtClean="0">
                <a:latin typeface="Arial" pitchFamily="34" charset="0"/>
                <a:cs typeface="Arial" pitchFamily="34" charset="0"/>
              </a:rPr>
              <a:t>existed in 1916: </a:t>
            </a:r>
            <a:r>
              <a:rPr lang="en-IE" sz="2400" dirty="0" smtClean="0">
                <a:latin typeface="Arial" pitchFamily="34" charset="0"/>
                <a:cs typeface="Arial" pitchFamily="34" charset="0"/>
              </a:rPr>
              <a:t>e.g.: </a:t>
            </a:r>
            <a:r>
              <a:rPr lang="en-IE" sz="2400" dirty="0" smtClean="0">
                <a:latin typeface="Arial" pitchFamily="34" charset="0"/>
                <a:cs typeface="Arial" pitchFamily="34" charset="0"/>
              </a:rPr>
              <a:t>measles, diphtheria, typhoid, typhus fever, </a:t>
            </a:r>
            <a:r>
              <a:rPr lang="en-IE" sz="2400" dirty="0" err="1" smtClean="0">
                <a:latin typeface="Arial" pitchFamily="34" charset="0"/>
                <a:cs typeface="Arial" pitchFamily="34" charset="0"/>
              </a:rPr>
              <a:t>scarlatina</a:t>
            </a:r>
            <a:r>
              <a:rPr lang="en-IE" sz="2400" dirty="0" smtClean="0">
                <a:latin typeface="Arial" pitchFamily="34" charset="0"/>
                <a:cs typeface="Arial" pitchFamily="34" charset="0"/>
              </a:rPr>
              <a:t>, enteric fever, whooping cough, tuberculosis and virulent strains of </a:t>
            </a:r>
            <a:r>
              <a:rPr lang="en-IE" sz="2400" dirty="0" smtClean="0">
                <a:latin typeface="Arial" pitchFamily="34" charset="0"/>
                <a:cs typeface="Arial" pitchFamily="34" charset="0"/>
              </a:rPr>
              <a:t>influenza. Fever </a:t>
            </a:r>
            <a:r>
              <a:rPr lang="en-IE" sz="2400" dirty="0" smtClean="0">
                <a:latin typeface="Arial" pitchFamily="34" charset="0"/>
                <a:cs typeface="Arial" pitchFamily="34" charset="0"/>
              </a:rPr>
              <a:t>hospitals at local workhouses attended to sick</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Orphaned children </a:t>
            </a:r>
            <a:r>
              <a:rPr lang="en-IE" sz="2400" dirty="0" smtClean="0">
                <a:latin typeface="Arial" pitchFamily="34" charset="0"/>
                <a:cs typeface="Arial" pitchFamily="34" charset="0"/>
              </a:rPr>
              <a:t>were ‘boarded out’ </a:t>
            </a:r>
            <a:r>
              <a:rPr lang="en-IE" sz="2400" dirty="0" smtClean="0">
                <a:latin typeface="Arial" pitchFamily="34" charset="0"/>
                <a:cs typeface="Arial" pitchFamily="34" charset="0"/>
              </a:rPr>
              <a:t>from workhouse.</a:t>
            </a:r>
          </a:p>
          <a:p>
            <a:endParaRPr lang="en-IE" sz="2400" dirty="0" smtClean="0">
              <a:latin typeface="Arial" pitchFamily="34" charset="0"/>
              <a:cs typeface="Arial" pitchFamily="34" charset="0"/>
            </a:endParaRPr>
          </a:p>
        </p:txBody>
      </p:sp>
      <p:sp>
        <p:nvSpPr>
          <p:cNvPr id="3" name="Title 2"/>
          <p:cNvSpPr>
            <a:spLocks noGrp="1"/>
          </p:cNvSpPr>
          <p:nvPr>
            <p:ph type="title"/>
          </p:nvPr>
        </p:nvSpPr>
        <p:spPr/>
        <p:txBody>
          <a:bodyPr/>
          <a:lstStyle/>
          <a:p>
            <a:r>
              <a:rPr lang="en-IE" dirty="0" smtClean="0"/>
              <a:t>Poverty &amp; Health- Workhouses</a:t>
            </a:r>
            <a:endParaRPr lang="en-I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Ballyshannon Fever Hospital tended to sick and injured soldiers whose base was the nearby </a:t>
            </a:r>
            <a:r>
              <a:rPr lang="en-IE" sz="2400" dirty="0" err="1" smtClean="0">
                <a:latin typeface="Arial" pitchFamily="34" charset="0"/>
                <a:cs typeface="Arial" pitchFamily="34" charset="0"/>
              </a:rPr>
              <a:t>Finner</a:t>
            </a:r>
            <a:r>
              <a:rPr lang="en-IE" sz="2400" dirty="0" smtClean="0">
                <a:latin typeface="Arial" pitchFamily="34" charset="0"/>
                <a:cs typeface="Arial" pitchFamily="34" charset="0"/>
              </a:rPr>
              <a:t> Camp. </a:t>
            </a:r>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In </a:t>
            </a:r>
            <a:r>
              <a:rPr lang="en-IE" sz="2400" dirty="0" smtClean="0">
                <a:latin typeface="Arial" pitchFamily="34" charset="0"/>
                <a:cs typeface="Arial" pitchFamily="34" charset="0"/>
              </a:rPr>
              <a:t>1916 the hospital tended to 37 soldiers of the twelfth battalion of the Royal Inniskilling Fusiliers.</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The average </a:t>
            </a:r>
            <a:r>
              <a:rPr lang="en-IE" sz="2400" dirty="0" smtClean="0">
                <a:latin typeface="Arial" pitchFamily="34" charset="0"/>
                <a:cs typeface="Arial" pitchFamily="34" charset="0"/>
              </a:rPr>
              <a:t>cost of an inmate for a week in Dunfanaghy workhouse in1916 was five shillings and 8 and a half pence, for taking care of the patients in the infirmary it was six shillings and five pence</a:t>
            </a:r>
            <a:r>
              <a:rPr lang="en-IE" sz="2400" dirty="0" smtClean="0">
                <a:latin typeface="Arial" pitchFamily="34" charset="0"/>
                <a:cs typeface="Arial" pitchFamily="34" charset="0"/>
              </a:rPr>
              <a:t>.</a:t>
            </a:r>
          </a:p>
          <a:p>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dirty="0" smtClean="0"/>
          </a:p>
          <a:p>
            <a:endParaRPr lang="en-IE" dirty="0"/>
          </a:p>
        </p:txBody>
      </p:sp>
      <p:sp>
        <p:nvSpPr>
          <p:cNvPr id="3" name="Title 2"/>
          <p:cNvSpPr>
            <a:spLocks noGrp="1"/>
          </p:cNvSpPr>
          <p:nvPr>
            <p:ph type="title"/>
          </p:nvPr>
        </p:nvSpPr>
        <p:spPr/>
        <p:txBody>
          <a:bodyPr/>
          <a:lstStyle/>
          <a:p>
            <a:r>
              <a:rPr lang="en-IE" dirty="0" smtClean="0"/>
              <a:t>Poverty &amp; Health- </a:t>
            </a:r>
            <a:r>
              <a:rPr lang="en-IE" dirty="0" smtClean="0"/>
              <a:t>Workhouses</a:t>
            </a: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County Donegal in 1916</a:t>
            </a:r>
            <a:endParaRPr lang="en-IE"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539552" y="1484784"/>
            <a:ext cx="7992888" cy="4968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Poverty &amp; Health- Workhouses</a:t>
            </a:r>
            <a:endParaRPr lang="en-IE"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539552" y="1772816"/>
            <a:ext cx="5688632" cy="3960440"/>
          </a:xfrm>
          <a:prstGeom prst="rect">
            <a:avLst/>
          </a:prstGeom>
          <a:noFill/>
          <a:ln w="9525">
            <a:noFill/>
            <a:miter lim="800000"/>
            <a:headEnd/>
            <a:tailEnd/>
          </a:ln>
          <a:effectLst/>
        </p:spPr>
      </p:pic>
      <p:sp>
        <p:nvSpPr>
          <p:cNvPr id="5" name="TextBox 4"/>
          <p:cNvSpPr txBox="1"/>
          <p:nvPr/>
        </p:nvSpPr>
        <p:spPr>
          <a:xfrm>
            <a:off x="6300192" y="1844824"/>
            <a:ext cx="2304256" cy="1631216"/>
          </a:xfrm>
          <a:prstGeom prst="rect">
            <a:avLst/>
          </a:prstGeom>
          <a:noFill/>
        </p:spPr>
        <p:txBody>
          <a:bodyPr wrap="square" rtlCol="0">
            <a:spAutoFit/>
          </a:bodyPr>
          <a:lstStyle/>
          <a:p>
            <a:r>
              <a:rPr lang="en-IE" sz="2000" b="1" dirty="0" smtClean="0"/>
              <a:t>Ballyshannon Fever Hospital 1916 with Army personnel patients.</a:t>
            </a:r>
            <a:endParaRPr lang="en-IE"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180000" anchor="t" anchorCtr="0">
            <a:normAutofit/>
          </a:bodyPr>
          <a:lstStyle/>
          <a:p>
            <a:r>
              <a:rPr lang="en-IE" sz="2400" dirty="0" smtClean="0">
                <a:latin typeface="Arial" pitchFamily="34" charset="0"/>
                <a:cs typeface="Arial" pitchFamily="34" charset="0"/>
              </a:rPr>
              <a:t>In 1916, 134 people were  admitted to Donegal District Lunatic Asylum (St Conal’s</a:t>
            </a:r>
            <a:r>
              <a:rPr lang="en-IE" sz="2400" dirty="0" smtClean="0">
                <a:latin typeface="Arial" pitchFamily="34" charset="0"/>
                <a:cs typeface="Arial" pitchFamily="34" charset="0"/>
              </a:rPr>
              <a:t>). Of </a:t>
            </a:r>
            <a:r>
              <a:rPr lang="en-IE" sz="2400" dirty="0" smtClean="0">
                <a:latin typeface="Arial" pitchFamily="34" charset="0"/>
                <a:cs typeface="Arial" pitchFamily="34" charset="0"/>
              </a:rPr>
              <a:t>those, 86 were men and 48 women. The youngest in 1916 was a 13 year old boy and the oldest was a 77 year old man. </a:t>
            </a:r>
          </a:p>
          <a:p>
            <a:endParaRPr lang="en-IE" sz="2400" dirty="0" smtClean="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Poverty &amp; Health- Mental health</a:t>
            </a:r>
            <a:endParaRPr lang="en-IE" dirty="0"/>
          </a:p>
        </p:txBody>
      </p:sp>
      <p:pic>
        <p:nvPicPr>
          <p:cNvPr id="7" name="Picture 2" descr="U:\msoffice\AA Nineteen Sixteen\Nineteen Sixteen images\St Conal's reduced size.jpg"/>
          <p:cNvPicPr>
            <a:picLocks noChangeAspect="1" noChangeArrowheads="1"/>
          </p:cNvPicPr>
          <p:nvPr/>
        </p:nvPicPr>
        <p:blipFill>
          <a:blip r:embed="rId2" cstate="print"/>
          <a:srcRect/>
          <a:stretch>
            <a:fillRect/>
          </a:stretch>
        </p:blipFill>
        <p:spPr bwMode="auto">
          <a:xfrm>
            <a:off x="2267744" y="3212976"/>
            <a:ext cx="4464496" cy="316835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IE" sz="2400" b="1" dirty="0" smtClean="0">
                <a:latin typeface="Arial" pitchFamily="34" charset="0"/>
                <a:cs typeface="Arial" pitchFamily="34" charset="0"/>
              </a:rPr>
              <a:t>St Conal’s 1916 patients</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Included were shop assistants, labourers, farmers, housekeepers, clerks, domestic servants, dealers and shoemakers, a policeman, a church verger, a solicitor, a hawker, a flax </a:t>
            </a:r>
            <a:r>
              <a:rPr lang="en-IE" sz="2400" dirty="0" err="1" smtClean="0">
                <a:latin typeface="Arial" pitchFamily="34" charset="0"/>
                <a:cs typeface="Arial" pitchFamily="34" charset="0"/>
              </a:rPr>
              <a:t>scutcher</a:t>
            </a:r>
            <a:r>
              <a:rPr lang="en-IE" sz="2400" dirty="0" smtClean="0">
                <a:latin typeface="Arial" pitchFamily="34" charset="0"/>
                <a:cs typeface="Arial" pitchFamily="34" charset="0"/>
              </a:rPr>
              <a:t>, a soldier, a sailor and an ex-soldier, a ‘lady of means’.</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Only one man admitted in 1916 was a serving soldier, aged 21, sent there by the British Army from </a:t>
            </a:r>
            <a:r>
              <a:rPr lang="en-IE" sz="2400" dirty="0" err="1" smtClean="0">
                <a:latin typeface="Arial" pitchFamily="34" charset="0"/>
                <a:cs typeface="Arial" pitchFamily="34" charset="0"/>
              </a:rPr>
              <a:t>Dykebar</a:t>
            </a:r>
            <a:r>
              <a:rPr lang="en-IE" sz="2400" dirty="0" smtClean="0">
                <a:latin typeface="Arial" pitchFamily="34" charset="0"/>
                <a:cs typeface="Arial" pitchFamily="34" charset="0"/>
              </a:rPr>
              <a:t> War Hospital in Paisley. A casualty of war, he was stated to be suffering from depression due to ‘stress of campaign.’ He was discharged in 1917.</a:t>
            </a:r>
          </a:p>
          <a:p>
            <a:endParaRPr lang="en-IE" dirty="0"/>
          </a:p>
        </p:txBody>
      </p:sp>
      <p:sp>
        <p:nvSpPr>
          <p:cNvPr id="3" name="Title 2"/>
          <p:cNvSpPr>
            <a:spLocks noGrp="1"/>
          </p:cNvSpPr>
          <p:nvPr>
            <p:ph type="title"/>
          </p:nvPr>
        </p:nvSpPr>
        <p:spPr/>
        <p:txBody>
          <a:bodyPr>
            <a:normAutofit fontScale="90000"/>
          </a:bodyPr>
          <a:lstStyle/>
          <a:p>
            <a:r>
              <a:rPr lang="en-IE" dirty="0" smtClean="0"/>
              <a:t>Poverty &amp; Health – Mental health</a:t>
            </a:r>
            <a:endParaRPr lang="en-I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The Easter Rising 1916</a:t>
            </a:r>
            <a:endParaRPr lang="en-IE"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547664" y="1628800"/>
            <a:ext cx="6336704" cy="424847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Began Easter Monday 24 April. During </a:t>
            </a:r>
            <a:r>
              <a:rPr lang="en-US" sz="2000" dirty="0" smtClean="0"/>
              <a:t>Easter Week the rebels occupied key buildings in Dublin including the GPO, the Four Courts, the South Dublin Union, Boland’s Mill, Stephen’s Green and Jacob’s Biscuit Factory, but crucially Dublin Castle was not held</a:t>
            </a:r>
            <a:r>
              <a:rPr lang="en-US" sz="2000" dirty="0" smtClean="0"/>
              <a:t>.</a:t>
            </a:r>
          </a:p>
          <a:p>
            <a:endParaRPr lang="en-US" sz="2000" dirty="0" smtClean="0"/>
          </a:p>
          <a:p>
            <a:r>
              <a:rPr lang="en-US" sz="2000" dirty="0" smtClean="0"/>
              <a:t>On Tuesday, martial law was declared, and 16,000 British troops arrived from Belfast, the </a:t>
            </a:r>
            <a:r>
              <a:rPr lang="en-US" sz="2000" dirty="0" err="1" smtClean="0"/>
              <a:t>Curragh</a:t>
            </a:r>
            <a:r>
              <a:rPr lang="en-US" sz="2000" dirty="0" smtClean="0"/>
              <a:t> and from England. Tanks and a naval gunboat, the </a:t>
            </a:r>
            <a:r>
              <a:rPr lang="en-US" sz="2000" i="1" dirty="0" smtClean="0"/>
              <a:t>Helga</a:t>
            </a:r>
            <a:r>
              <a:rPr lang="en-US" sz="2000" dirty="0" smtClean="0"/>
              <a:t>,</a:t>
            </a:r>
            <a:r>
              <a:rPr lang="en-US" sz="2000" i="1" dirty="0" smtClean="0"/>
              <a:t> </a:t>
            </a:r>
            <a:r>
              <a:rPr lang="en-US" sz="2000" dirty="0" smtClean="0"/>
              <a:t>were used in the city centre to suppress the </a:t>
            </a:r>
            <a:r>
              <a:rPr lang="en-US" sz="2000" dirty="0" smtClean="0"/>
              <a:t>rising.</a:t>
            </a:r>
          </a:p>
          <a:p>
            <a:r>
              <a:rPr lang="en-IE" sz="2000" dirty="0" smtClean="0"/>
              <a:t>485 men, women and children were killed during or as a direct result of the Easter Rising. Of these casualties, 184 civilians, 107 British soldiers, 58 rebels and 13 members of the police forces were killed between 24 and 29 April 1916.</a:t>
            </a:r>
            <a:endParaRPr lang="en-IE" sz="2000" dirty="0"/>
          </a:p>
        </p:txBody>
      </p:sp>
      <p:sp>
        <p:nvSpPr>
          <p:cNvPr id="3" name="Title 2"/>
          <p:cNvSpPr>
            <a:spLocks noGrp="1"/>
          </p:cNvSpPr>
          <p:nvPr>
            <p:ph type="title"/>
          </p:nvPr>
        </p:nvSpPr>
        <p:spPr/>
        <p:txBody>
          <a:bodyPr>
            <a:normAutofit/>
          </a:bodyPr>
          <a:lstStyle/>
          <a:p>
            <a:r>
              <a:rPr lang="en-IE" dirty="0" smtClean="0"/>
              <a:t>The </a:t>
            </a:r>
            <a:r>
              <a:rPr lang="en-IE" dirty="0" smtClean="0"/>
              <a:t>Easter Rising 1916</a:t>
            </a:r>
            <a:endParaRPr lang="en-I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381947"/>
          </a:xfrm>
        </p:spPr>
        <p:txBody>
          <a:bodyPr wrap="square" numCol="2" spcCol="180000" anchor="t" anchorCtr="1"/>
          <a:lstStyle/>
          <a:p>
            <a:r>
              <a:rPr lang="en-IE" sz="2400" dirty="0" smtClean="0">
                <a:latin typeface="Arial" pitchFamily="34" charset="0"/>
                <a:cs typeface="Arial" pitchFamily="34" charset="0"/>
              </a:rPr>
              <a:t>As we’ve seen the effect of World War </a:t>
            </a:r>
            <a:r>
              <a:rPr lang="en-IE" sz="2400" dirty="0" smtClean="0">
                <a:latin typeface="Arial" pitchFamily="34" charset="0"/>
                <a:cs typeface="Arial" pitchFamily="34" charset="0"/>
              </a:rPr>
              <a:t>I </a:t>
            </a:r>
            <a:r>
              <a:rPr lang="en-IE" sz="2400" dirty="0" smtClean="0">
                <a:latin typeface="Arial" pitchFamily="34" charset="0"/>
                <a:cs typeface="Arial" pitchFamily="34" charset="0"/>
              </a:rPr>
              <a:t>was visible </a:t>
            </a:r>
            <a:r>
              <a:rPr lang="en-IE" sz="2400" dirty="0" smtClean="0">
                <a:latin typeface="Arial" pitchFamily="34" charset="0"/>
                <a:cs typeface="Arial" pitchFamily="34" charset="0"/>
              </a:rPr>
              <a:t>everywhere in County Donegal. </a:t>
            </a:r>
            <a:r>
              <a:rPr lang="en-IE" sz="2400" dirty="0" smtClean="0">
                <a:latin typeface="Arial" pitchFamily="34" charset="0"/>
                <a:cs typeface="Arial" pitchFamily="34" charset="0"/>
              </a:rPr>
              <a:t>But the Rising</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Though it began on Easter Monday </a:t>
            </a:r>
            <a:r>
              <a:rPr lang="en-IE" sz="2400" dirty="0" smtClean="0">
                <a:latin typeface="Arial" pitchFamily="34" charset="0"/>
                <a:cs typeface="Arial" pitchFamily="34" charset="0"/>
              </a:rPr>
              <a:t>24 April </a:t>
            </a:r>
            <a:r>
              <a:rPr lang="en-IE" sz="2400" dirty="0" smtClean="0">
                <a:latin typeface="Arial" pitchFamily="34" charset="0"/>
                <a:cs typeface="Arial" pitchFamily="34" charset="0"/>
              </a:rPr>
              <a:t>1916</a:t>
            </a:r>
            <a:r>
              <a:rPr lang="en-IE" sz="2400" dirty="0" smtClean="0">
                <a:latin typeface="Arial" pitchFamily="34" charset="0"/>
                <a:cs typeface="Arial" pitchFamily="34" charset="0"/>
              </a:rPr>
              <a:t>, news of the events only reach Donegal on Friday.</a:t>
            </a:r>
            <a:endParaRPr lang="en-IE" sz="2400" dirty="0" smtClean="0">
              <a:latin typeface="Arial" pitchFamily="34" charset="0"/>
              <a:cs typeface="Arial" pitchFamily="34" charset="0"/>
            </a:endParaRPr>
          </a:p>
          <a:p>
            <a:endParaRPr lang="en-IE" dirty="0" smtClean="0"/>
          </a:p>
          <a:p>
            <a:endParaRPr lang="en-IE" dirty="0" smtClean="0"/>
          </a:p>
        </p:txBody>
      </p:sp>
      <p:sp>
        <p:nvSpPr>
          <p:cNvPr id="3" name="Title 2"/>
          <p:cNvSpPr>
            <a:spLocks noGrp="1"/>
          </p:cNvSpPr>
          <p:nvPr>
            <p:ph type="title"/>
          </p:nvPr>
        </p:nvSpPr>
        <p:spPr/>
        <p:txBody>
          <a:bodyPr>
            <a:normAutofit fontScale="90000"/>
          </a:bodyPr>
          <a:lstStyle/>
          <a:p>
            <a:r>
              <a:rPr lang="en-IE" dirty="0" smtClean="0"/>
              <a:t/>
            </a:r>
            <a:br>
              <a:rPr lang="en-IE" dirty="0" smtClean="0"/>
            </a:br>
            <a:r>
              <a:rPr lang="en-IE" dirty="0" smtClean="0"/>
              <a:t>The </a:t>
            </a:r>
            <a:r>
              <a:rPr lang="en-IE" dirty="0" smtClean="0"/>
              <a:t>1916 Rising- what happened in </a:t>
            </a:r>
            <a:r>
              <a:rPr lang="en-IE" dirty="0" smtClean="0"/>
              <a:t>Donegal</a:t>
            </a:r>
            <a:br>
              <a:rPr lang="en-IE" dirty="0" smtClean="0"/>
            </a:br>
            <a:endParaRPr lang="en-IE" dirty="0"/>
          </a:p>
        </p:txBody>
      </p:sp>
      <p:pic>
        <p:nvPicPr>
          <p:cNvPr id="7" name="Picture 3"/>
          <p:cNvPicPr>
            <a:picLocks noChangeAspect="1" noChangeArrowheads="1"/>
          </p:cNvPicPr>
          <p:nvPr/>
        </p:nvPicPr>
        <p:blipFill>
          <a:blip r:embed="rId2" cstate="print"/>
          <a:srcRect/>
          <a:stretch>
            <a:fillRect/>
          </a:stretch>
        </p:blipFill>
        <p:spPr bwMode="auto">
          <a:xfrm>
            <a:off x="4932040" y="1340768"/>
            <a:ext cx="3384376" cy="4824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363272" cy="4525963"/>
          </a:xfrm>
        </p:spPr>
        <p:txBody>
          <a:bodyPr numCol="2" spcCol="180000" anchor="ctr" anchorCtr="0">
            <a:normAutofit/>
          </a:bodyPr>
          <a:lstStyle/>
          <a:p>
            <a:r>
              <a:rPr lang="en-IE" sz="2000" dirty="0" smtClean="0">
                <a:latin typeface="Arial" pitchFamily="34" charset="0"/>
                <a:cs typeface="Arial" pitchFamily="34" charset="0"/>
              </a:rPr>
              <a:t>Main player from Donegal: </a:t>
            </a:r>
            <a:r>
              <a:rPr lang="en-IE" sz="2000" dirty="0" smtClean="0">
                <a:solidFill>
                  <a:srgbClr val="FF0000"/>
                </a:solidFill>
                <a:latin typeface="Arial" pitchFamily="34" charset="0"/>
                <a:cs typeface="Arial" pitchFamily="34" charset="0"/>
              </a:rPr>
              <a:t>Joseph Sweeney</a:t>
            </a:r>
            <a:r>
              <a:rPr lang="en-IE" sz="2000" dirty="0" smtClean="0">
                <a:latin typeface="Arial" pitchFamily="34" charset="0"/>
                <a:cs typeface="Arial" pitchFamily="34" charset="0"/>
              </a:rPr>
              <a:t>, who later became youngest Dáil member, and Chief of Staff of Irish army.</a:t>
            </a:r>
          </a:p>
          <a:p>
            <a:r>
              <a:rPr lang="en-IE" sz="2000" dirty="0" smtClean="0">
                <a:latin typeface="Arial" pitchFamily="34" charset="0"/>
                <a:cs typeface="Arial" pitchFamily="34" charset="0"/>
              </a:rPr>
              <a:t>Pupil </a:t>
            </a:r>
            <a:r>
              <a:rPr lang="en-IE" sz="2000" dirty="0" smtClean="0">
                <a:latin typeface="Arial" pitchFamily="34" charset="0"/>
                <a:cs typeface="Arial" pitchFamily="34" charset="0"/>
              </a:rPr>
              <a:t>of Patrick Pease at St Enda’s in 1916 (also UCD student); making munitions prior to Rising</a:t>
            </a:r>
            <a:r>
              <a:rPr lang="en-IE" sz="2000" dirty="0" smtClean="0">
                <a:latin typeface="Arial" pitchFamily="34" charset="0"/>
                <a:cs typeface="Arial" pitchFamily="34" charset="0"/>
              </a:rPr>
              <a:t>. </a:t>
            </a:r>
            <a:endParaRPr lang="en-IE" sz="2000" dirty="0" smtClean="0">
              <a:latin typeface="Arial" pitchFamily="34" charset="0"/>
              <a:cs typeface="Arial" pitchFamily="34" charset="0"/>
            </a:endParaRPr>
          </a:p>
          <a:p>
            <a:r>
              <a:rPr lang="en-IE" sz="2000" dirty="0" smtClean="0">
                <a:latin typeface="Arial" pitchFamily="34" charset="0"/>
                <a:cs typeface="Arial" pitchFamily="34" charset="0"/>
              </a:rPr>
              <a:t>He fought in the GPO – ‘</a:t>
            </a:r>
            <a:r>
              <a:rPr lang="en-IE" sz="2000" i="1" dirty="0" smtClean="0">
                <a:latin typeface="Arial" pitchFamily="34" charset="0"/>
                <a:cs typeface="Arial" pitchFamily="34" charset="0"/>
              </a:rPr>
              <a:t>engaged for the most part in sniping</a:t>
            </a:r>
            <a:r>
              <a:rPr lang="en-IE" sz="2000" dirty="0" smtClean="0">
                <a:latin typeface="Arial" pitchFamily="34" charset="0"/>
                <a:cs typeface="Arial" pitchFamily="34" charset="0"/>
              </a:rPr>
              <a:t>’ and later wrote of his experiences. He was a stretcher bearer for James Connolly. Supported Treaty.</a:t>
            </a:r>
          </a:p>
          <a:p>
            <a:endParaRPr lang="en-IE" dirty="0"/>
          </a:p>
        </p:txBody>
      </p:sp>
      <p:sp>
        <p:nvSpPr>
          <p:cNvPr id="3" name="Title 2"/>
          <p:cNvSpPr>
            <a:spLocks noGrp="1"/>
          </p:cNvSpPr>
          <p:nvPr>
            <p:ph type="title"/>
          </p:nvPr>
        </p:nvSpPr>
        <p:spPr/>
        <p:txBody>
          <a:bodyPr>
            <a:normAutofit fontScale="90000"/>
          </a:bodyPr>
          <a:lstStyle/>
          <a:p>
            <a:r>
              <a:rPr lang="en-IE" dirty="0" smtClean="0">
                <a:solidFill>
                  <a:schemeClr val="tx1"/>
                </a:solidFill>
              </a:rPr>
              <a:t>Donegal &amp; The Rising: participants</a:t>
            </a:r>
            <a:endParaRPr lang="en-IE"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4572000" y="1412776"/>
            <a:ext cx="4032448" cy="4248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E" sz="3600" dirty="0" smtClean="0">
                <a:solidFill>
                  <a:schemeClr val="bg1"/>
                </a:solidFill>
              </a:rPr>
              <a:t>Donegal &amp; The Rising: Joseph Sweeney</a:t>
            </a:r>
            <a:endParaRPr lang="en-IE" sz="3600" dirty="0">
              <a:solidFill>
                <a:schemeClr val="bg1"/>
              </a:solidFill>
            </a:endParaRPr>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5148064" y="1556791"/>
            <a:ext cx="3384376" cy="4536505"/>
          </a:xfrm>
          <a:prstGeom prst="rect">
            <a:avLst/>
          </a:prstGeom>
          <a:noFill/>
          <a:ln w="9525">
            <a:noFill/>
            <a:miter lim="800000"/>
            <a:headEnd/>
            <a:tailEnd/>
          </a:ln>
          <a:effectLst/>
        </p:spPr>
      </p:pic>
      <p:pic>
        <p:nvPicPr>
          <p:cNvPr id="10" name="Content Placeholder 9"/>
          <p:cNvPicPr>
            <a:picLocks noGrp="1" noChangeAspect="1"/>
          </p:cNvPicPr>
          <p:nvPr>
            <p:ph sz="half" idx="1"/>
          </p:nvPr>
        </p:nvPicPr>
        <p:blipFill>
          <a:blip r:embed="rId3" cstate="print"/>
          <a:stretch>
            <a:fillRect/>
          </a:stretch>
        </p:blipFill>
        <p:spPr>
          <a:xfrm>
            <a:off x="800613" y="1481138"/>
            <a:ext cx="3351774" cy="452596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Joseph Sweeney</a:t>
            </a:r>
            <a:r>
              <a:rPr lang="en-IE" sz="2400" dirty="0" smtClean="0">
                <a:latin typeface="Arial" pitchFamily="34" charset="0"/>
                <a:cs typeface="Arial" pitchFamily="34" charset="0"/>
              </a:rPr>
              <a:t>, and two McGinley brothers Eunan and Conor spent time in British prisons after Rising.</a:t>
            </a:r>
          </a:p>
          <a:p>
            <a:r>
              <a:rPr lang="en-IE" sz="2400" dirty="0" smtClean="0">
                <a:latin typeface="Arial" pitchFamily="34" charset="0"/>
                <a:cs typeface="Arial" pitchFamily="34" charset="0"/>
              </a:rPr>
              <a:t>When they came home they set about recruiting Irish Volunteers in preparation for the War of Independence.</a:t>
            </a:r>
          </a:p>
          <a:p>
            <a:r>
              <a:rPr lang="en-IE" sz="2400" dirty="0" smtClean="0">
                <a:latin typeface="Arial" pitchFamily="34" charset="0"/>
                <a:cs typeface="Arial" pitchFamily="34" charset="0"/>
              </a:rPr>
              <a:t>Daniel Kelly based in </a:t>
            </a:r>
            <a:r>
              <a:rPr lang="en-IE" sz="2400" dirty="0" err="1" smtClean="0">
                <a:latin typeface="Arial" pitchFamily="34" charset="0"/>
                <a:cs typeface="Arial" pitchFamily="34" charset="0"/>
              </a:rPr>
              <a:t>Cashelnagore</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Gortahork</a:t>
            </a:r>
            <a:r>
              <a:rPr lang="en-IE" sz="2400" dirty="0" smtClean="0">
                <a:latin typeface="Arial" pitchFamily="34" charset="0"/>
                <a:cs typeface="Arial" pitchFamily="34" charset="0"/>
              </a:rPr>
              <a:t>, had organised IRB and Volunteers.</a:t>
            </a:r>
          </a:p>
          <a:p>
            <a:r>
              <a:rPr lang="en-IE" sz="2400" dirty="0" smtClean="0">
                <a:latin typeface="Arial" pitchFamily="34" charset="0"/>
                <a:cs typeface="Arial" pitchFamily="34" charset="0"/>
              </a:rPr>
              <a:t>Tried to get to Dublin to fight during Easter Week, no trains. Arrested and sent to gaol in </a:t>
            </a:r>
            <a:r>
              <a:rPr lang="en-IE" sz="2400" dirty="0" smtClean="0">
                <a:latin typeface="Arial" pitchFamily="34" charset="0"/>
                <a:cs typeface="Arial" pitchFamily="34" charset="0"/>
              </a:rPr>
              <a:t>Britain. Out </a:t>
            </a:r>
            <a:r>
              <a:rPr lang="en-IE" sz="2400" dirty="0" smtClean="0">
                <a:latin typeface="Arial" pitchFamily="34" charset="0"/>
                <a:cs typeface="Arial" pitchFamily="34" charset="0"/>
              </a:rPr>
              <a:t>later that year.</a:t>
            </a:r>
            <a:endParaRPr lang="en-IE" sz="2400" dirty="0">
              <a:latin typeface="Arial" pitchFamily="34" charset="0"/>
              <a:cs typeface="Arial" pitchFamily="34" charset="0"/>
            </a:endParaRPr>
          </a:p>
        </p:txBody>
      </p:sp>
      <p:sp>
        <p:nvSpPr>
          <p:cNvPr id="3" name="Title 2"/>
          <p:cNvSpPr>
            <a:spLocks noGrp="1"/>
          </p:cNvSpPr>
          <p:nvPr>
            <p:ph type="title"/>
          </p:nvPr>
        </p:nvSpPr>
        <p:spPr>
          <a:xfrm>
            <a:off x="457200" y="404664"/>
            <a:ext cx="8229600" cy="1012974"/>
          </a:xfrm>
        </p:spPr>
        <p:txBody>
          <a:bodyPr>
            <a:normAutofit fontScale="90000"/>
          </a:bodyPr>
          <a:lstStyle/>
          <a:p>
            <a:r>
              <a:rPr lang="en-IE" dirty="0" smtClean="0">
                <a:solidFill>
                  <a:schemeClr val="tx1"/>
                </a:solidFill>
              </a:rPr>
              <a:t>Donegal &amp; The Rising: participants in </a:t>
            </a:r>
            <a:r>
              <a:rPr lang="en-IE" dirty="0" smtClean="0">
                <a:solidFill>
                  <a:schemeClr val="tx1"/>
                </a:solidFill>
              </a:rPr>
              <a:t>Dublin</a:t>
            </a:r>
            <a:endParaRPr lang="en-IE"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solidFill>
                  <a:schemeClr val="tx1"/>
                </a:solidFill>
              </a:rPr>
              <a:t>Donegal &amp; The Rising: participants in Dublin</a:t>
            </a:r>
            <a:endParaRPr lang="en-IE"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467544" y="1700808"/>
            <a:ext cx="5500150" cy="4049486"/>
          </a:xfrm>
          <a:prstGeom prst="rect">
            <a:avLst/>
          </a:prstGeom>
          <a:noFill/>
          <a:ln w="9525">
            <a:noFill/>
            <a:miter lim="800000"/>
            <a:headEnd/>
            <a:tailEnd/>
          </a:ln>
          <a:effectLst/>
        </p:spPr>
      </p:pic>
      <p:sp>
        <p:nvSpPr>
          <p:cNvPr id="5" name="TextBox 4"/>
          <p:cNvSpPr txBox="1"/>
          <p:nvPr/>
        </p:nvSpPr>
        <p:spPr>
          <a:xfrm>
            <a:off x="6516216" y="1628800"/>
            <a:ext cx="2088232" cy="1754326"/>
          </a:xfrm>
          <a:prstGeom prst="rect">
            <a:avLst/>
          </a:prstGeom>
          <a:noFill/>
        </p:spPr>
        <p:txBody>
          <a:bodyPr wrap="square" rtlCol="0">
            <a:spAutoFit/>
          </a:bodyPr>
          <a:lstStyle/>
          <a:p>
            <a:r>
              <a:rPr lang="en-IE" b="1" dirty="0" smtClean="0"/>
              <a:t>Irish prisoners in Stafford gaol including Joseph Sweeney, Eunan McGinley and Michael Collins.</a:t>
            </a:r>
            <a:endParaRPr lang="en-IE"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306483"/>
          </a:xfrm>
        </p:spPr>
        <p:txBody>
          <a:bodyPr>
            <a:normAutofit/>
          </a:bodyPr>
          <a:lstStyle/>
          <a:p>
            <a:r>
              <a:rPr lang="en-IE" sz="2400" dirty="0" smtClean="0">
                <a:latin typeface="Arial" pitchFamily="34" charset="0"/>
                <a:cs typeface="Arial" pitchFamily="34" charset="0"/>
              </a:rPr>
              <a:t>Politically only home rule candidates had been elected as Members of Parliament (MPs) in County Donegal since 1885. </a:t>
            </a:r>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In </a:t>
            </a:r>
            <a:r>
              <a:rPr lang="en-IE" sz="2400" dirty="0" smtClean="0">
                <a:latin typeface="Arial" pitchFamily="34" charset="0"/>
                <a:cs typeface="Arial" pitchFamily="34" charset="0"/>
              </a:rPr>
              <a:t>the 1911 local elections, 26 of the 32 seats had been won by home rule candidates</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Unionists resisted </a:t>
            </a:r>
            <a:r>
              <a:rPr lang="en-IE" sz="2400" dirty="0" smtClean="0">
                <a:latin typeface="Arial" pitchFamily="34" charset="0"/>
                <a:cs typeface="Arial" pitchFamily="34" charset="0"/>
              </a:rPr>
              <a:t>the Third Home Rule Bill. This opposition led to the formation of the Ulster Volunteers which in turn resulted in the formation of the nationalist Irish Volunteers in </a:t>
            </a:r>
            <a:r>
              <a:rPr lang="en-IE" sz="2400" dirty="0" smtClean="0">
                <a:latin typeface="Arial" pitchFamily="34" charset="0"/>
                <a:cs typeface="Arial" pitchFamily="34" charset="0"/>
              </a:rPr>
              <a:t>1913.</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
            </a:r>
            <a:br>
              <a:rPr lang="en-IE" dirty="0" smtClean="0"/>
            </a:br>
            <a:r>
              <a:rPr lang="en-IE" dirty="0" smtClean="0"/>
              <a:t>County </a:t>
            </a:r>
            <a:r>
              <a:rPr lang="en-IE" dirty="0" smtClean="0"/>
              <a:t>Donegal in </a:t>
            </a:r>
            <a:r>
              <a:rPr lang="en-IE" dirty="0" smtClean="0"/>
              <a:t>1916- political situation</a:t>
            </a:r>
            <a:r>
              <a:rPr lang="en-IE" dirty="0" smtClean="0"/>
              <a:t/>
            </a:r>
            <a:br>
              <a:rPr lang="en-IE" dirty="0" smtClean="0"/>
            </a:br>
            <a:endParaRPr lang="en-I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solidFill>
                  <a:schemeClr val="bg1"/>
                </a:solidFill>
              </a:rPr>
              <a:t>Donegal &amp; The </a:t>
            </a:r>
            <a:r>
              <a:rPr lang="en-IE" dirty="0" smtClean="0">
                <a:solidFill>
                  <a:schemeClr val="bg1"/>
                </a:solidFill>
              </a:rPr>
              <a:t>Rising: Daniel Kelly</a:t>
            </a:r>
            <a:endParaRPr lang="en-IE" dirty="0">
              <a:solidFill>
                <a:schemeClr val="bg1"/>
              </a:solidFill>
            </a:endParaRPr>
          </a:p>
        </p:txBody>
      </p:sp>
      <p:pic>
        <p:nvPicPr>
          <p:cNvPr id="8" name="Picture 2"/>
          <p:cNvPicPr>
            <a:picLocks noGrp="1" noChangeAspect="1" noChangeArrowheads="1"/>
          </p:cNvPicPr>
          <p:nvPr>
            <p:ph sz="half" idx="1"/>
          </p:nvPr>
        </p:nvPicPr>
        <p:blipFill>
          <a:blip r:embed="rId2" cstate="print"/>
          <a:srcRect/>
          <a:stretch>
            <a:fillRect/>
          </a:stretch>
        </p:blipFill>
        <p:spPr bwMode="auto">
          <a:xfrm>
            <a:off x="899591" y="1484784"/>
            <a:ext cx="2952329" cy="4464496"/>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572000" y="1556791"/>
            <a:ext cx="2952328" cy="43204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E" sz="3600" dirty="0" smtClean="0"/>
              <a:t>Donegal &amp; The </a:t>
            </a:r>
            <a:r>
              <a:rPr lang="en-IE" sz="3600" dirty="0" smtClean="0"/>
              <a:t>Rising: Charles McGee</a:t>
            </a:r>
            <a:endParaRPr lang="en-IE"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95536" y="1484784"/>
            <a:ext cx="3456384" cy="4104456"/>
          </a:xfrm>
          <a:prstGeom prst="rect">
            <a:avLst/>
          </a:prstGeom>
          <a:noFill/>
          <a:ln w="9525">
            <a:noFill/>
            <a:miter lim="800000"/>
            <a:headEnd/>
            <a:tailEnd/>
          </a:ln>
          <a:effectLst/>
        </p:spPr>
      </p:pic>
      <p:sp>
        <p:nvSpPr>
          <p:cNvPr id="6" name="TextBox 5"/>
          <p:cNvSpPr txBox="1"/>
          <p:nvPr/>
        </p:nvSpPr>
        <p:spPr>
          <a:xfrm>
            <a:off x="4355976" y="1484785"/>
            <a:ext cx="3816424" cy="3785652"/>
          </a:xfrm>
          <a:prstGeom prst="rect">
            <a:avLst/>
          </a:prstGeom>
          <a:noFill/>
        </p:spPr>
        <p:txBody>
          <a:bodyPr wrap="square" rtlCol="0">
            <a:spAutoFit/>
          </a:bodyPr>
          <a:lstStyle/>
          <a:p>
            <a:r>
              <a:rPr lang="en-IE" sz="2000" dirty="0" smtClean="0">
                <a:latin typeface="Arial" pitchFamily="34" charset="0"/>
                <a:cs typeface="Arial" pitchFamily="34" charset="0"/>
              </a:rPr>
              <a:t>Charles McGee from Inishbofin, was a Constable in the Royal Irish Constabulary. He was based in </a:t>
            </a:r>
            <a:r>
              <a:rPr lang="en-IE" sz="2000" dirty="0" err="1" smtClean="0">
                <a:latin typeface="Arial" pitchFamily="34" charset="0"/>
                <a:cs typeface="Arial" pitchFamily="34" charset="0"/>
              </a:rPr>
              <a:t>Castlebellingham</a:t>
            </a:r>
            <a:r>
              <a:rPr lang="en-IE" sz="2000" dirty="0" smtClean="0">
                <a:latin typeface="Arial" pitchFamily="34" charset="0"/>
                <a:cs typeface="Arial" pitchFamily="34" charset="0"/>
              </a:rPr>
              <a:t> in County Louth</a:t>
            </a:r>
            <a:r>
              <a:rPr lang="en-IE" sz="2000" dirty="0" smtClean="0">
                <a:latin typeface="Arial" pitchFamily="34" charset="0"/>
                <a:cs typeface="Arial" pitchFamily="34" charset="0"/>
              </a:rPr>
              <a:t>.</a:t>
            </a:r>
          </a:p>
          <a:p>
            <a:endParaRPr lang="en-IE" sz="2000" dirty="0" smtClean="0">
              <a:latin typeface="Arial" pitchFamily="34" charset="0"/>
              <a:cs typeface="Arial" pitchFamily="34" charset="0"/>
            </a:endParaRPr>
          </a:p>
          <a:p>
            <a:r>
              <a:rPr lang="en-IE" sz="2000" dirty="0" smtClean="0">
                <a:latin typeface="Arial" pitchFamily="34" charset="0"/>
                <a:cs typeface="Arial" pitchFamily="34" charset="0"/>
              </a:rPr>
              <a:t> On the morning of 24 April 1916, Volunteers </a:t>
            </a:r>
            <a:r>
              <a:rPr lang="en-IE" sz="2000" dirty="0" smtClean="0">
                <a:latin typeface="Arial" pitchFamily="34" charset="0"/>
                <a:cs typeface="Arial" pitchFamily="34" charset="0"/>
              </a:rPr>
              <a:t>from Dundalk </a:t>
            </a:r>
            <a:r>
              <a:rPr lang="en-IE" sz="2000" dirty="0" smtClean="0">
                <a:latin typeface="Arial" pitchFamily="34" charset="0"/>
                <a:cs typeface="Arial" pitchFamily="34" charset="0"/>
              </a:rPr>
              <a:t>Louth raided the RIC barracks in </a:t>
            </a:r>
            <a:r>
              <a:rPr lang="en-IE" sz="2000" dirty="0" err="1" smtClean="0">
                <a:latin typeface="Arial" pitchFamily="34" charset="0"/>
                <a:cs typeface="Arial" pitchFamily="34" charset="0"/>
              </a:rPr>
              <a:t>Castlebellingham</a:t>
            </a:r>
            <a:r>
              <a:rPr lang="en-IE" sz="2000" dirty="0" smtClean="0">
                <a:latin typeface="Arial" pitchFamily="34" charset="0"/>
                <a:cs typeface="Arial" pitchFamily="34" charset="0"/>
              </a:rPr>
              <a:t> and McGee was shot </a:t>
            </a:r>
            <a:r>
              <a:rPr lang="en-IE" sz="2000" dirty="0" smtClean="0">
                <a:latin typeface="Arial" pitchFamily="34" charset="0"/>
                <a:cs typeface="Arial" pitchFamily="34" charset="0"/>
              </a:rPr>
              <a:t>dead, an army officer wounded.</a:t>
            </a:r>
            <a:endParaRPr lang="en-IE"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a:bodyPr>
          <a:lstStyle/>
          <a:p>
            <a:r>
              <a:rPr lang="en-IE" sz="2400" b="1" i="1" dirty="0" smtClean="0">
                <a:latin typeface="Arial" pitchFamily="34" charset="0"/>
                <a:cs typeface="Arial" pitchFamily="34" charset="0"/>
              </a:rPr>
              <a:t>Const McGee’s Headstone in Gortahork: </a:t>
            </a:r>
            <a:r>
              <a:rPr lang="en-IE" sz="2000" i="1" dirty="0" smtClean="0">
                <a:latin typeface="Arial" pitchFamily="34" charset="0"/>
                <a:cs typeface="Arial" pitchFamily="34" charset="0"/>
              </a:rPr>
              <a:t>R.I.P</a:t>
            </a:r>
            <a:r>
              <a:rPr lang="en-IE" sz="2000" i="1" dirty="0" smtClean="0">
                <a:latin typeface="Arial" pitchFamily="34" charset="0"/>
                <a:cs typeface="Arial" pitchFamily="34" charset="0"/>
              </a:rPr>
              <a:t>. Sacred to the memory of Constable Charles McGee who died on 24th April 1916 from wounds received whilst gallantly doing his duty as a member of the Royal Irish Constabulary — Erected by his sorrowing parents and by the subscribers of the Irish Police and Constabulary Recognition </a:t>
            </a:r>
            <a:r>
              <a:rPr lang="en-IE" sz="2000" i="1" dirty="0" smtClean="0">
                <a:latin typeface="Arial" pitchFamily="34" charset="0"/>
                <a:cs typeface="Arial" pitchFamily="34" charset="0"/>
              </a:rPr>
              <a:t>Fund</a:t>
            </a:r>
            <a:r>
              <a:rPr lang="en-IE" sz="2000" i="1" dirty="0" smtClean="0">
                <a:latin typeface="Arial" pitchFamily="34" charset="0"/>
                <a:cs typeface="Arial" pitchFamily="34" charset="0"/>
              </a:rPr>
              <a:t>.</a:t>
            </a:r>
            <a:endParaRPr lang="en-IE" sz="2000" i="1" dirty="0" smtClean="0">
              <a:latin typeface="Arial" pitchFamily="34" charset="0"/>
              <a:cs typeface="Arial" pitchFamily="34" charset="0"/>
            </a:endParaRPr>
          </a:p>
          <a:p>
            <a:endParaRPr lang="en-IE" sz="2000" i="1" dirty="0" smtClean="0">
              <a:latin typeface="Arial" pitchFamily="34" charset="0"/>
              <a:cs typeface="Arial" pitchFamily="34" charset="0"/>
            </a:endParaRPr>
          </a:p>
          <a:p>
            <a:endParaRPr lang="en-IE" sz="2000" i="1" dirty="0" smtClean="0">
              <a:latin typeface="Arial" pitchFamily="34" charset="0"/>
              <a:cs typeface="Arial" pitchFamily="34" charset="0"/>
            </a:endParaRPr>
          </a:p>
          <a:p>
            <a:endParaRPr lang="en-IE" sz="2000" dirty="0" smtClean="0">
              <a:latin typeface="Arial" pitchFamily="34" charset="0"/>
              <a:cs typeface="Arial" pitchFamily="34" charset="0"/>
            </a:endParaRPr>
          </a:p>
          <a:p>
            <a:endParaRPr lang="en-IE" dirty="0"/>
          </a:p>
        </p:txBody>
      </p:sp>
      <p:sp>
        <p:nvSpPr>
          <p:cNvPr id="3" name="Title 2"/>
          <p:cNvSpPr>
            <a:spLocks noGrp="1"/>
          </p:cNvSpPr>
          <p:nvPr>
            <p:ph type="title"/>
          </p:nvPr>
        </p:nvSpPr>
        <p:spPr/>
        <p:txBody>
          <a:bodyPr>
            <a:noAutofit/>
          </a:bodyPr>
          <a:lstStyle/>
          <a:p>
            <a:r>
              <a:rPr lang="en-IE" sz="3600" dirty="0" smtClean="0"/>
              <a:t>Donegal &amp; </a:t>
            </a:r>
            <a:r>
              <a:rPr lang="en-IE" sz="3600" dirty="0" smtClean="0"/>
              <a:t>The Rising: Charles McGee</a:t>
            </a:r>
            <a:endParaRPr lang="en-IE" sz="3600" dirty="0"/>
          </a:p>
        </p:txBody>
      </p:sp>
      <p:pic>
        <p:nvPicPr>
          <p:cNvPr id="6" name="Picture 2"/>
          <p:cNvPicPr>
            <a:picLocks noChangeAspect="1" noChangeArrowheads="1"/>
          </p:cNvPicPr>
          <p:nvPr/>
        </p:nvPicPr>
        <p:blipFill>
          <a:blip r:embed="rId2" cstate="print"/>
          <a:srcRect/>
          <a:stretch>
            <a:fillRect/>
          </a:stretch>
        </p:blipFill>
        <p:spPr bwMode="auto">
          <a:xfrm>
            <a:off x="5436096" y="1484784"/>
            <a:ext cx="2720737"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28800"/>
            <a:ext cx="4038600" cy="4378491"/>
          </a:xfrm>
        </p:spPr>
        <p:txBody>
          <a:bodyPr>
            <a:normAutofit/>
          </a:bodyPr>
          <a:lstStyle/>
          <a:p>
            <a:r>
              <a:rPr lang="en-IE" dirty="0" smtClean="0">
                <a:solidFill>
                  <a:schemeClr val="bg1"/>
                </a:solidFill>
                <a:latin typeface="Arial" pitchFamily="34" charset="0"/>
                <a:cs typeface="Arial" pitchFamily="34" charset="0"/>
              </a:rPr>
              <a:t>Friday of Easter Week before information filtered through of the Dublin events</a:t>
            </a:r>
            <a:r>
              <a:rPr lang="en-IE" dirty="0" smtClean="0">
                <a:solidFill>
                  <a:schemeClr val="bg1"/>
                </a:solidFill>
                <a:latin typeface="Arial" pitchFamily="34" charset="0"/>
                <a:cs typeface="Arial" pitchFamily="34" charset="0"/>
              </a:rPr>
              <a:t>.</a:t>
            </a:r>
          </a:p>
          <a:p>
            <a:r>
              <a:rPr lang="en-IE" dirty="0" smtClean="0">
                <a:solidFill>
                  <a:schemeClr val="bg1"/>
                </a:solidFill>
                <a:latin typeface="Arial" pitchFamily="34" charset="0"/>
                <a:cs typeface="Arial" pitchFamily="34" charset="0"/>
              </a:rPr>
              <a:t>Negative </a:t>
            </a:r>
            <a:r>
              <a:rPr lang="en-IE" dirty="0" smtClean="0">
                <a:solidFill>
                  <a:schemeClr val="bg1"/>
                </a:solidFill>
                <a:latin typeface="Arial" pitchFamily="34" charset="0"/>
                <a:cs typeface="Arial" pitchFamily="34" charset="0"/>
              </a:rPr>
              <a:t>reaction </a:t>
            </a:r>
            <a:r>
              <a:rPr lang="en-IE" dirty="0" smtClean="0">
                <a:solidFill>
                  <a:schemeClr val="bg1"/>
                </a:solidFill>
                <a:latin typeface="Arial" pitchFamily="34" charset="0"/>
                <a:cs typeface="Arial" pitchFamily="34" charset="0"/>
              </a:rPr>
              <a:t>in Donegal initially expressed by media &amp; politicians.</a:t>
            </a:r>
            <a:endParaRPr lang="en-IE" dirty="0" smtClean="0">
              <a:solidFill>
                <a:schemeClr val="bg1"/>
              </a:solidFill>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b="0" dirty="0" smtClean="0">
                <a:solidFill>
                  <a:schemeClr val="bg1"/>
                </a:solidFill>
              </a:rPr>
              <a:t>The 1916 Rising- Reaction in </a:t>
            </a:r>
            <a:r>
              <a:rPr lang="en-IE" b="0" dirty="0" smtClean="0">
                <a:solidFill>
                  <a:schemeClr val="bg1"/>
                </a:solidFill>
              </a:rPr>
              <a:t>Donegal</a:t>
            </a:r>
            <a:endParaRPr lang="en-IE" b="0" dirty="0">
              <a:solidFill>
                <a:schemeClr val="bg1"/>
              </a:solidFill>
            </a:endParaRPr>
          </a:p>
        </p:txBody>
      </p:sp>
      <p:pic>
        <p:nvPicPr>
          <p:cNvPr id="11268" name="Picture 4"/>
          <p:cNvPicPr>
            <a:picLocks noGrp="1" noChangeAspect="1" noChangeArrowheads="1"/>
          </p:cNvPicPr>
          <p:nvPr>
            <p:ph sz="half" idx="2"/>
          </p:nvPr>
        </p:nvPicPr>
        <p:blipFill>
          <a:blip r:embed="rId2" cstate="print"/>
          <a:srcRect/>
          <a:stretch>
            <a:fillRect/>
          </a:stretch>
        </p:blipFill>
        <p:spPr bwMode="auto">
          <a:xfrm>
            <a:off x="4355976" y="1556792"/>
            <a:ext cx="4320480" cy="2016224"/>
          </a:xfrm>
          <a:prstGeom prst="rect">
            <a:avLst/>
          </a:prstGeom>
          <a:noFill/>
          <a:ln w="9525">
            <a:noFill/>
            <a:miter lim="800000"/>
            <a:headEnd/>
            <a:tailEnd/>
          </a:ln>
          <a:effectLst/>
        </p:spPr>
      </p:pic>
      <p:sp>
        <p:nvSpPr>
          <p:cNvPr id="9" name="TextBox 8"/>
          <p:cNvSpPr txBox="1"/>
          <p:nvPr/>
        </p:nvSpPr>
        <p:spPr>
          <a:xfrm>
            <a:off x="4427984" y="3717032"/>
            <a:ext cx="4248472" cy="2308324"/>
          </a:xfrm>
          <a:prstGeom prst="rect">
            <a:avLst/>
          </a:prstGeom>
          <a:noFill/>
        </p:spPr>
        <p:txBody>
          <a:bodyPr wrap="square" rtlCol="0">
            <a:spAutoFit/>
          </a:bodyPr>
          <a:lstStyle/>
          <a:p>
            <a:r>
              <a:rPr lang="en-IE" b="1" dirty="0" smtClean="0">
                <a:solidFill>
                  <a:schemeClr val="bg1"/>
                </a:solidFill>
                <a:latin typeface="Arial" pitchFamily="34" charset="0"/>
                <a:cs typeface="Arial" pitchFamily="34" charset="0"/>
              </a:rPr>
              <a:t>On the motion of Cllr Diver seconded by Cllr Denis Doherty it was resolved that we deeply deplore and strongly condemn the action of the Sinn Fein leaders in causing wanton destruction to life and property in Dublin and elsewhere (Inishowen RDC).</a:t>
            </a:r>
            <a:endParaRPr lang="en-IE"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IE" sz="2400" dirty="0" smtClean="0">
                <a:solidFill>
                  <a:schemeClr val="bg1"/>
                </a:solidFill>
                <a:latin typeface="Arial" pitchFamily="34" charset="0"/>
                <a:cs typeface="Arial" pitchFamily="34" charset="0"/>
              </a:rPr>
              <a:t>As </a:t>
            </a:r>
            <a:r>
              <a:rPr lang="en-IE" sz="2400" dirty="0" smtClean="0">
                <a:solidFill>
                  <a:schemeClr val="bg1"/>
                </a:solidFill>
                <a:latin typeface="Arial" pitchFamily="34" charset="0"/>
                <a:cs typeface="Arial" pitchFamily="34" charset="0"/>
              </a:rPr>
              <a:t>martial law was implemented and leaders </a:t>
            </a:r>
            <a:r>
              <a:rPr lang="en-IE" sz="2400" dirty="0" smtClean="0">
                <a:solidFill>
                  <a:schemeClr val="bg1"/>
                </a:solidFill>
                <a:latin typeface="Arial" pitchFamily="34" charset="0"/>
                <a:cs typeface="Arial" pitchFamily="34" charset="0"/>
              </a:rPr>
              <a:t>were shot and imprisoned many changed their minds and support for independence grew.</a:t>
            </a:r>
          </a:p>
          <a:p>
            <a:r>
              <a:rPr lang="en-IE" sz="2400" dirty="0" smtClean="0">
                <a:solidFill>
                  <a:schemeClr val="bg1"/>
                </a:solidFill>
                <a:latin typeface="Arial" pitchFamily="34" charset="0"/>
                <a:cs typeface="Arial" pitchFamily="34" charset="0"/>
              </a:rPr>
              <a:t>Membership of Volunteers grew again and antipathy to World War I grew.</a:t>
            </a:r>
            <a:endParaRPr lang="en-IE" sz="2400" dirty="0" smtClean="0">
              <a:solidFill>
                <a:schemeClr val="bg1"/>
              </a:solidFill>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b="0" dirty="0" smtClean="0">
                <a:solidFill>
                  <a:schemeClr val="bg1"/>
                </a:solidFill>
              </a:rPr>
              <a:t>The 1916 Rising- Reaction in Donegal</a:t>
            </a:r>
            <a:endParaRPr lang="en-IE" b="0" dirty="0">
              <a:solidFill>
                <a:schemeClr val="bg1"/>
              </a:solidFill>
            </a:endParaRPr>
          </a:p>
        </p:txBody>
      </p:sp>
      <p:pic>
        <p:nvPicPr>
          <p:cNvPr id="12292" name="Picture 4"/>
          <p:cNvPicPr>
            <a:picLocks noGrp="1" noChangeAspect="1" noChangeArrowheads="1"/>
          </p:cNvPicPr>
          <p:nvPr>
            <p:ph sz="half" idx="2"/>
          </p:nvPr>
        </p:nvPicPr>
        <p:blipFill>
          <a:blip r:embed="rId2" cstate="print"/>
          <a:srcRect/>
          <a:stretch>
            <a:fillRect/>
          </a:stretch>
        </p:blipFill>
        <p:spPr bwMode="auto">
          <a:xfrm>
            <a:off x="4932040" y="1628800"/>
            <a:ext cx="3384376" cy="1800200"/>
          </a:xfrm>
          <a:prstGeom prst="rect">
            <a:avLst/>
          </a:prstGeom>
          <a:noFill/>
          <a:ln w="9525">
            <a:noFill/>
            <a:miter lim="800000"/>
            <a:headEnd/>
            <a:tailEnd/>
          </a:ln>
          <a:effectLst/>
        </p:spPr>
      </p:pic>
      <p:sp>
        <p:nvSpPr>
          <p:cNvPr id="11" name="TextBox 10"/>
          <p:cNvSpPr txBox="1"/>
          <p:nvPr/>
        </p:nvSpPr>
        <p:spPr>
          <a:xfrm>
            <a:off x="5148064" y="3789040"/>
            <a:ext cx="3096344" cy="1631216"/>
          </a:xfrm>
          <a:prstGeom prst="rect">
            <a:avLst/>
          </a:prstGeom>
          <a:noFill/>
        </p:spPr>
        <p:txBody>
          <a:bodyPr wrap="square" rtlCol="0">
            <a:spAutoFit/>
          </a:bodyPr>
          <a:lstStyle/>
          <a:p>
            <a:r>
              <a:rPr lang="en-IE" sz="2000" b="1" dirty="0" smtClean="0">
                <a:solidFill>
                  <a:schemeClr val="bg1"/>
                </a:solidFill>
                <a:latin typeface="Arial" pitchFamily="34" charset="0"/>
                <a:cs typeface="Arial" pitchFamily="34" charset="0"/>
              </a:rPr>
              <a:t>That we the members of the Donegal RDC protest against the continuance of martial law in this county….</a:t>
            </a:r>
            <a:endParaRPr lang="en-IE"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IE" sz="2400" dirty="0" smtClean="0">
                <a:solidFill>
                  <a:schemeClr val="bg1"/>
                </a:solidFill>
                <a:latin typeface="Arial" pitchFamily="34" charset="0"/>
                <a:cs typeface="Arial" pitchFamily="34" charset="0"/>
              </a:rPr>
              <a:t>Prisoners released and welcomed across Donegal</a:t>
            </a:r>
            <a:r>
              <a:rPr lang="en-IE" sz="2400" dirty="0" smtClean="0">
                <a:solidFill>
                  <a:schemeClr val="bg1"/>
                </a:solidFill>
                <a:latin typeface="Arial" pitchFamily="34" charset="0"/>
                <a:cs typeface="Arial" pitchFamily="34" charset="0"/>
              </a:rPr>
              <a:t>.</a:t>
            </a:r>
          </a:p>
          <a:p>
            <a:endParaRPr lang="en-IE" sz="2400" dirty="0" smtClean="0">
              <a:solidFill>
                <a:schemeClr val="bg1"/>
              </a:solidFill>
              <a:latin typeface="Arial" pitchFamily="34" charset="0"/>
              <a:cs typeface="Arial" pitchFamily="34" charset="0"/>
            </a:endParaRPr>
          </a:p>
          <a:p>
            <a:r>
              <a:rPr lang="en-IE" sz="2400" dirty="0" smtClean="0">
                <a:solidFill>
                  <a:schemeClr val="bg1"/>
                </a:solidFill>
                <a:latin typeface="Arial" pitchFamily="34" charset="0"/>
                <a:cs typeface="Arial" pitchFamily="34" charset="0"/>
              </a:rPr>
              <a:t>Many unionists in Donegal </a:t>
            </a:r>
            <a:r>
              <a:rPr lang="en-IE" sz="2400" dirty="0" smtClean="0">
                <a:solidFill>
                  <a:schemeClr val="bg1"/>
                </a:solidFill>
                <a:latin typeface="Arial" pitchFamily="34" charset="0"/>
                <a:cs typeface="Arial" pitchFamily="34" charset="0"/>
              </a:rPr>
              <a:t>were not </a:t>
            </a:r>
            <a:r>
              <a:rPr lang="en-IE" sz="2400" dirty="0" smtClean="0">
                <a:solidFill>
                  <a:schemeClr val="bg1"/>
                </a:solidFill>
                <a:latin typeface="Arial" pitchFamily="34" charset="0"/>
                <a:cs typeface="Arial" pitchFamily="34" charset="0"/>
              </a:rPr>
              <a:t>happy – feared </a:t>
            </a:r>
            <a:r>
              <a:rPr lang="en-IE" sz="2400" dirty="0" smtClean="0">
                <a:solidFill>
                  <a:schemeClr val="bg1"/>
                </a:solidFill>
                <a:latin typeface="Arial" pitchFamily="34" charset="0"/>
                <a:cs typeface="Arial" pitchFamily="34" charset="0"/>
              </a:rPr>
              <a:t>for their future in a divided Ireland.</a:t>
            </a:r>
            <a:endParaRPr lang="en-IE" sz="2400" dirty="0" smtClean="0">
              <a:solidFill>
                <a:schemeClr val="bg1"/>
              </a:solidFill>
              <a:latin typeface="Arial" pitchFamily="34" charset="0"/>
              <a:cs typeface="Arial" pitchFamily="34" charset="0"/>
            </a:endParaRPr>
          </a:p>
          <a:p>
            <a:endParaRPr lang="en-IE" dirty="0"/>
          </a:p>
        </p:txBody>
      </p:sp>
      <p:sp>
        <p:nvSpPr>
          <p:cNvPr id="4" name="Title 3"/>
          <p:cNvSpPr>
            <a:spLocks noGrp="1"/>
          </p:cNvSpPr>
          <p:nvPr>
            <p:ph type="title"/>
          </p:nvPr>
        </p:nvSpPr>
        <p:spPr/>
        <p:txBody>
          <a:bodyPr>
            <a:normAutofit fontScale="90000"/>
          </a:bodyPr>
          <a:lstStyle/>
          <a:p>
            <a:r>
              <a:rPr lang="en-IE" b="0" dirty="0" smtClean="0">
                <a:solidFill>
                  <a:schemeClr val="bg1"/>
                </a:solidFill>
              </a:rPr>
              <a:t>The 1916 Rising- Reaction in Donegal</a:t>
            </a:r>
            <a:endParaRPr lang="en-IE" dirty="0"/>
          </a:p>
        </p:txBody>
      </p:sp>
      <p:pic>
        <p:nvPicPr>
          <p:cNvPr id="13316" name="Picture 4"/>
          <p:cNvPicPr>
            <a:picLocks noGrp="1" noChangeAspect="1" noChangeArrowheads="1"/>
          </p:cNvPicPr>
          <p:nvPr>
            <p:ph sz="half" idx="2"/>
          </p:nvPr>
        </p:nvPicPr>
        <p:blipFill>
          <a:blip r:embed="rId2" cstate="print"/>
          <a:srcRect/>
          <a:stretch>
            <a:fillRect/>
          </a:stretch>
        </p:blipFill>
        <p:spPr bwMode="auto">
          <a:xfrm>
            <a:off x="4644008" y="1700808"/>
            <a:ext cx="4038600" cy="2088232"/>
          </a:xfrm>
          <a:prstGeom prst="rect">
            <a:avLst/>
          </a:prstGeom>
          <a:noFill/>
          <a:ln w="9525">
            <a:noFill/>
            <a:miter lim="800000"/>
            <a:headEnd/>
            <a:tailEnd/>
          </a:ln>
          <a:effectLst/>
        </p:spPr>
      </p:pic>
      <p:sp>
        <p:nvSpPr>
          <p:cNvPr id="12" name="TextBox 11"/>
          <p:cNvSpPr txBox="1"/>
          <p:nvPr/>
        </p:nvSpPr>
        <p:spPr>
          <a:xfrm>
            <a:off x="4860032" y="4077072"/>
            <a:ext cx="3744416" cy="2308324"/>
          </a:xfrm>
          <a:prstGeom prst="rect">
            <a:avLst/>
          </a:prstGeom>
          <a:noFill/>
        </p:spPr>
        <p:txBody>
          <a:bodyPr wrap="square" rtlCol="0">
            <a:spAutoFit/>
          </a:bodyPr>
          <a:lstStyle/>
          <a:p>
            <a:r>
              <a:rPr lang="en-IE" b="1" dirty="0" smtClean="0">
                <a:solidFill>
                  <a:schemeClr val="bg1"/>
                </a:solidFill>
                <a:latin typeface="Arial" pitchFamily="34" charset="0"/>
                <a:cs typeface="Arial" pitchFamily="34" charset="0"/>
              </a:rPr>
              <a:t>The resolution…that the time has arrived for the Irish nation to unanimously demand the release of her fellow countrymen who have been interned in English prisons…was unanimously approved…. (Dunfanaghy RDC)</a:t>
            </a:r>
            <a:endParaRPr lang="en-IE"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The Volunteer movement grew in Donegal </a:t>
            </a:r>
            <a:r>
              <a:rPr lang="en-IE" sz="2400" dirty="0" smtClean="0">
                <a:latin typeface="Arial" pitchFamily="34" charset="0"/>
                <a:cs typeface="Arial" pitchFamily="34" charset="0"/>
              </a:rPr>
              <a:t>and elsewhere in 1913 - 1914.</a:t>
            </a:r>
          </a:p>
          <a:p>
            <a:r>
              <a:rPr lang="en-IE" sz="2400" dirty="0" smtClean="0">
                <a:latin typeface="Arial" pitchFamily="34" charset="0"/>
                <a:cs typeface="Arial" pitchFamily="34" charset="0"/>
              </a:rPr>
              <a:t> The </a:t>
            </a:r>
            <a:r>
              <a:rPr lang="en-IE" sz="2400" dirty="0" smtClean="0">
                <a:latin typeface="Arial" pitchFamily="34" charset="0"/>
                <a:cs typeface="Arial" pitchFamily="34" charset="0"/>
              </a:rPr>
              <a:t>Home Rule </a:t>
            </a:r>
            <a:r>
              <a:rPr lang="en-IE" sz="2400" dirty="0" smtClean="0">
                <a:latin typeface="Arial" pitchFamily="34" charset="0"/>
                <a:cs typeface="Arial" pitchFamily="34" charset="0"/>
              </a:rPr>
              <a:t>Act was suspended with outbreak of War in August 1914. With </a:t>
            </a:r>
            <a:r>
              <a:rPr lang="en-IE" sz="2400" dirty="0" smtClean="0">
                <a:latin typeface="Arial" pitchFamily="34" charset="0"/>
                <a:cs typeface="Arial" pitchFamily="34" charset="0"/>
              </a:rPr>
              <a:t>nationalist opinion divided over the war, the Volunteer movement split. </a:t>
            </a:r>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Following </a:t>
            </a:r>
            <a:r>
              <a:rPr lang="en-IE" sz="2400" dirty="0" smtClean="0">
                <a:latin typeface="Arial" pitchFamily="34" charset="0"/>
                <a:cs typeface="Arial" pitchFamily="34" charset="0"/>
              </a:rPr>
              <a:t>the </a:t>
            </a:r>
            <a:r>
              <a:rPr lang="en-IE" sz="2400" dirty="0" smtClean="0">
                <a:latin typeface="Arial" pitchFamily="34" charset="0"/>
                <a:cs typeface="Arial" pitchFamily="34" charset="0"/>
              </a:rPr>
              <a:t>split </a:t>
            </a:r>
            <a:r>
              <a:rPr lang="en-IE" sz="2400" dirty="0" smtClean="0">
                <a:latin typeface="Arial" pitchFamily="34" charset="0"/>
                <a:cs typeface="Arial" pitchFamily="34" charset="0"/>
              </a:rPr>
              <a:t>and an intensified recruitment campaign by the British Army, </a:t>
            </a:r>
            <a:r>
              <a:rPr lang="en-IE" sz="2400" dirty="0" smtClean="0">
                <a:latin typeface="Arial" pitchFamily="34" charset="0"/>
                <a:cs typeface="Arial" pitchFamily="34" charset="0"/>
              </a:rPr>
              <a:t>the Volunteer movement declined in </a:t>
            </a:r>
            <a:r>
              <a:rPr lang="en-IE" sz="2400" dirty="0" smtClean="0">
                <a:latin typeface="Arial" pitchFamily="34" charset="0"/>
                <a:cs typeface="Arial" pitchFamily="34" charset="0"/>
              </a:rPr>
              <a:t>1915</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Membership </a:t>
            </a:r>
            <a:r>
              <a:rPr lang="en-IE" sz="2400" dirty="0" smtClean="0">
                <a:latin typeface="Arial" pitchFamily="34" charset="0"/>
                <a:cs typeface="Arial" pitchFamily="34" charset="0"/>
              </a:rPr>
              <a:t>of the Irish Volunteers would increase again only after the Easter Rising in 1916. </a:t>
            </a:r>
          </a:p>
          <a:p>
            <a:endParaRPr lang="en-IE" dirty="0"/>
          </a:p>
        </p:txBody>
      </p:sp>
      <p:sp>
        <p:nvSpPr>
          <p:cNvPr id="3" name="Title 2"/>
          <p:cNvSpPr>
            <a:spLocks noGrp="1"/>
          </p:cNvSpPr>
          <p:nvPr>
            <p:ph type="title"/>
          </p:nvPr>
        </p:nvSpPr>
        <p:spPr/>
        <p:txBody>
          <a:bodyPr>
            <a:normAutofit fontScale="90000"/>
          </a:bodyPr>
          <a:lstStyle/>
          <a:p>
            <a:r>
              <a:rPr lang="en-IE" dirty="0" smtClean="0"/>
              <a:t>County Donegal in 1916- political situation</a:t>
            </a:r>
            <a:endParaRPr lang="en-I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E" sz="3600" dirty="0" smtClean="0"/>
              <a:t>County Donegal in 1916 – on the land</a:t>
            </a:r>
            <a:endParaRPr lang="en-IE" sz="36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187624" y="1556792"/>
            <a:ext cx="6840760" cy="4608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E" sz="2400" dirty="0" smtClean="0">
                <a:latin typeface="Arial" pitchFamily="34" charset="0"/>
                <a:cs typeface="Arial" pitchFamily="34" charset="0"/>
              </a:rPr>
              <a:t>In 1916 County Donegal was a </a:t>
            </a:r>
            <a:r>
              <a:rPr lang="en-IE" sz="2400" dirty="0" smtClean="0">
                <a:latin typeface="Arial" pitchFamily="34" charset="0"/>
                <a:cs typeface="Arial" pitchFamily="34" charset="0"/>
              </a:rPr>
              <a:t>rural, farming community. </a:t>
            </a:r>
            <a:r>
              <a:rPr lang="en-IE" sz="2400" dirty="0" smtClean="0">
                <a:latin typeface="Arial" pitchFamily="34" charset="0"/>
                <a:cs typeface="Arial" pitchFamily="34" charset="0"/>
              </a:rPr>
              <a:t>P</a:t>
            </a:r>
            <a:r>
              <a:rPr lang="en-IE" sz="2400" dirty="0" smtClean="0">
                <a:latin typeface="Arial" pitchFamily="34" charset="0"/>
                <a:cs typeface="Arial" pitchFamily="34" charset="0"/>
              </a:rPr>
              <a:t>opulation: approximately168,000</a:t>
            </a:r>
            <a:r>
              <a:rPr lang="en-IE" sz="2400" dirty="0" smtClean="0">
                <a:latin typeface="Arial" pitchFamily="34" charset="0"/>
                <a:cs typeface="Arial" pitchFamily="34" charset="0"/>
              </a:rPr>
              <a:t>.  </a:t>
            </a:r>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Housing </a:t>
            </a:r>
            <a:r>
              <a:rPr lang="en-IE" sz="2400" dirty="0" smtClean="0">
                <a:latin typeface="Arial" pitchFamily="34" charset="0"/>
                <a:cs typeface="Arial" pitchFamily="34" charset="0"/>
              </a:rPr>
              <a:t>was basic</a:t>
            </a:r>
            <a:r>
              <a:rPr lang="en-IE" sz="2400" dirty="0" smtClean="0">
                <a:latin typeface="Arial" pitchFamily="34" charset="0"/>
                <a:cs typeface="Arial" pitchFamily="34" charset="0"/>
              </a:rPr>
              <a:t>; no </a:t>
            </a:r>
            <a:r>
              <a:rPr lang="en-IE" sz="2400" dirty="0" smtClean="0">
                <a:latin typeface="Arial" pitchFamily="34" charset="0"/>
                <a:cs typeface="Arial" pitchFamily="34" charset="0"/>
              </a:rPr>
              <a:t>electricity or </a:t>
            </a:r>
            <a:r>
              <a:rPr lang="en-IE" sz="2400" dirty="0" smtClean="0">
                <a:latin typeface="Arial" pitchFamily="34" charset="0"/>
                <a:cs typeface="Arial" pitchFamily="34" charset="0"/>
              </a:rPr>
              <a:t>running water; </a:t>
            </a:r>
            <a:r>
              <a:rPr lang="en-IE" sz="2400" dirty="0" smtClean="0">
                <a:latin typeface="Arial" pitchFamily="34" charset="0"/>
                <a:cs typeface="Arial" pitchFamily="34" charset="0"/>
              </a:rPr>
              <a:t>there was an open </a:t>
            </a:r>
            <a:r>
              <a:rPr lang="en-IE" sz="2400" dirty="0" smtClean="0">
                <a:latin typeface="Arial" pitchFamily="34" charset="0"/>
                <a:cs typeface="Arial" pitchFamily="34" charset="0"/>
              </a:rPr>
              <a:t>fire in main room. 50% living in houses of two rooms.</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Ther</a:t>
            </a:r>
            <a:r>
              <a:rPr lang="en-IE" sz="2400" dirty="0" smtClean="0">
                <a:latin typeface="Arial" pitchFamily="34" charset="0"/>
                <a:cs typeface="Arial" pitchFamily="34" charset="0"/>
              </a:rPr>
              <a:t>e were i</a:t>
            </a:r>
            <a:r>
              <a:rPr lang="en-IE" sz="2400" dirty="0" smtClean="0">
                <a:latin typeface="Arial" pitchFamily="34" charset="0"/>
                <a:cs typeface="Arial" pitchFamily="34" charset="0"/>
              </a:rPr>
              <a:t>mprovements </a:t>
            </a:r>
            <a:r>
              <a:rPr lang="en-IE" sz="2400" dirty="0" smtClean="0">
                <a:latin typeface="Arial" pitchFamily="34" charset="0"/>
                <a:cs typeface="Arial" pitchFamily="34" charset="0"/>
              </a:rPr>
              <a:t>in living conditions due to local </a:t>
            </a:r>
            <a:r>
              <a:rPr lang="en-IE" sz="2400" dirty="0" smtClean="0">
                <a:latin typeface="Arial" pitchFamily="34" charset="0"/>
                <a:cs typeface="Arial" pitchFamily="34" charset="0"/>
              </a:rPr>
              <a:t>authorities </a:t>
            </a:r>
            <a:r>
              <a:rPr lang="en-IE" sz="2400" dirty="0" smtClean="0">
                <a:latin typeface="Arial" pitchFamily="34" charset="0"/>
                <a:cs typeface="Arial" pitchFamily="34" charset="0"/>
              </a:rPr>
              <a:t>providing better housing, sewerage, water </a:t>
            </a:r>
            <a:r>
              <a:rPr lang="en-IE" sz="2400" dirty="0" smtClean="0">
                <a:latin typeface="Arial" pitchFamily="34" charset="0"/>
                <a:cs typeface="Arial" pitchFamily="34" charset="0"/>
              </a:rPr>
              <a:t>supplies; </a:t>
            </a:r>
            <a:r>
              <a:rPr lang="en-IE" sz="2400" dirty="0" smtClean="0">
                <a:latin typeface="Arial" pitchFamily="34" charset="0"/>
                <a:cs typeface="Arial" pitchFamily="34" charset="0"/>
              </a:rPr>
              <a:t>Congested Districts Board </a:t>
            </a:r>
            <a:r>
              <a:rPr lang="en-IE" sz="2400" dirty="0" smtClean="0">
                <a:latin typeface="Arial" pitchFamily="34" charset="0"/>
                <a:cs typeface="Arial" pitchFamily="34" charset="0"/>
              </a:rPr>
              <a:t>schemes included </a:t>
            </a:r>
            <a:r>
              <a:rPr lang="en-IE" sz="2400" dirty="0" smtClean="0">
                <a:latin typeface="Arial" pitchFamily="34" charset="0"/>
                <a:cs typeface="Arial" pitchFamily="34" charset="0"/>
              </a:rPr>
              <a:t>pier and </a:t>
            </a:r>
            <a:r>
              <a:rPr lang="en-IE" sz="2400" dirty="0" smtClean="0">
                <a:latin typeface="Arial" pitchFamily="34" charset="0"/>
                <a:cs typeface="Arial" pitchFamily="34" charset="0"/>
              </a:rPr>
              <a:t>harbour building</a:t>
            </a:r>
            <a:r>
              <a:rPr lang="en-IE" sz="2400" dirty="0" smtClean="0">
                <a:latin typeface="Arial" pitchFamily="34" charset="0"/>
                <a:cs typeface="Arial" pitchFamily="34" charset="0"/>
              </a:rPr>
              <a:t>, financially assisting local </a:t>
            </a:r>
            <a:r>
              <a:rPr lang="en-IE" sz="2400" dirty="0" smtClean="0">
                <a:latin typeface="Arial" pitchFamily="34" charset="0"/>
                <a:cs typeface="Arial" pitchFamily="34" charset="0"/>
              </a:rPr>
              <a:t>enterprises, fishing &amp; </a:t>
            </a:r>
            <a:r>
              <a:rPr lang="en-IE" sz="2400" dirty="0" smtClean="0">
                <a:latin typeface="Arial" pitchFamily="34" charset="0"/>
                <a:cs typeface="Arial" pitchFamily="34" charset="0"/>
              </a:rPr>
              <a:t>agricultural development, </a:t>
            </a:r>
            <a:r>
              <a:rPr lang="en-IE" sz="2400" dirty="0" smtClean="0">
                <a:latin typeface="Arial" pitchFamily="34" charset="0"/>
                <a:cs typeface="Arial" pitchFamily="34" charset="0"/>
              </a:rPr>
              <a:t>railway development.</a:t>
            </a:r>
            <a:endParaRPr lang="en-IE" sz="2400" dirty="0" smtClean="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County</a:t>
            </a:r>
            <a:r>
              <a:rPr lang="en-IE" dirty="0" smtClean="0"/>
              <a:t> </a:t>
            </a:r>
            <a:r>
              <a:rPr lang="en-IE" dirty="0" smtClean="0"/>
              <a:t>Donegal– on the land</a:t>
            </a:r>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2400" dirty="0" smtClean="0">
                <a:latin typeface="Arial" pitchFamily="34" charset="0"/>
                <a:cs typeface="Arial" pitchFamily="34" charset="0"/>
              </a:rPr>
              <a:t>Growth of co-operatives and creameries i.e. Templecrone (the Cope) in </a:t>
            </a:r>
            <a:r>
              <a:rPr lang="en-IE" sz="2400" dirty="0" smtClean="0">
                <a:latin typeface="Arial" pitchFamily="34" charset="0"/>
                <a:cs typeface="Arial" pitchFamily="34" charset="0"/>
              </a:rPr>
              <a:t>Dungloe was </a:t>
            </a:r>
            <a:r>
              <a:rPr lang="en-IE" sz="2400" dirty="0" smtClean="0">
                <a:latin typeface="Arial" pitchFamily="34" charset="0"/>
                <a:cs typeface="Arial" pitchFamily="34" charset="0"/>
              </a:rPr>
              <a:t>10 years old in 1916</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Rural </a:t>
            </a:r>
            <a:r>
              <a:rPr lang="en-IE" sz="2400" dirty="0" smtClean="0">
                <a:latin typeface="Arial" pitchFamily="34" charset="0"/>
                <a:cs typeface="Arial" pitchFamily="34" charset="0"/>
              </a:rPr>
              <a:t>and town </a:t>
            </a:r>
            <a:r>
              <a:rPr lang="en-IE" sz="2400" dirty="0" smtClean="0">
                <a:latin typeface="Arial" pitchFamily="34" charset="0"/>
                <a:cs typeface="Arial" pitchFamily="34" charset="0"/>
              </a:rPr>
              <a:t>accommodation was improving by 1916, </a:t>
            </a:r>
            <a:r>
              <a:rPr lang="en-IE" sz="2400" dirty="0" smtClean="0">
                <a:latin typeface="Arial" pitchFamily="34" charset="0"/>
                <a:cs typeface="Arial" pitchFamily="34" charset="0"/>
              </a:rPr>
              <a:t>with </a:t>
            </a:r>
            <a:r>
              <a:rPr lang="en-IE" sz="2400" dirty="0" smtClean="0">
                <a:latin typeface="Arial" pitchFamily="34" charset="0"/>
                <a:cs typeface="Arial" pitchFamily="34" charset="0"/>
              </a:rPr>
              <a:t>‘</a:t>
            </a:r>
            <a:r>
              <a:rPr lang="en-IE" sz="2400" dirty="0" smtClean="0">
                <a:latin typeface="Arial" pitchFamily="34" charset="0"/>
                <a:cs typeface="Arial" pitchFamily="34" charset="0"/>
              </a:rPr>
              <a:t>labourers</a:t>
            </a:r>
            <a:r>
              <a:rPr lang="en-IE" sz="2400" dirty="0" smtClean="0">
                <a:latin typeface="Arial" pitchFamily="34" charset="0"/>
                <a:cs typeface="Arial" pitchFamily="34" charset="0"/>
              </a:rPr>
              <a:t>’ </a:t>
            </a:r>
            <a:r>
              <a:rPr lang="en-IE" sz="2400" dirty="0" smtClean="0">
                <a:latin typeface="Arial" pitchFamily="34" charset="0"/>
                <a:cs typeface="Arial" pitchFamily="34" charset="0"/>
              </a:rPr>
              <a:t> and </a:t>
            </a:r>
            <a:r>
              <a:rPr lang="en-IE" sz="2400" dirty="0" smtClean="0">
                <a:latin typeface="Arial" pitchFamily="34" charset="0"/>
                <a:cs typeface="Arial" pitchFamily="34" charset="0"/>
              </a:rPr>
              <a:t>‘housing of the working classes’ cottage schemes but inspectors’ reports </a:t>
            </a:r>
            <a:r>
              <a:rPr lang="en-IE" sz="2400" dirty="0" smtClean="0">
                <a:latin typeface="Arial" pitchFamily="34" charset="0"/>
                <a:cs typeface="Arial" pitchFamily="34" charset="0"/>
              </a:rPr>
              <a:t>on the </a:t>
            </a:r>
            <a:r>
              <a:rPr lang="en-IE" sz="2400" dirty="0" smtClean="0">
                <a:latin typeface="Arial" pitchFamily="34" charset="0"/>
                <a:cs typeface="Arial" pitchFamily="34" charset="0"/>
              </a:rPr>
              <a:t>living conditions of labourers </a:t>
            </a:r>
            <a:r>
              <a:rPr lang="en-IE" sz="2400" dirty="0" smtClean="0">
                <a:latin typeface="Arial" pitchFamily="34" charset="0"/>
                <a:cs typeface="Arial" pitchFamily="34" charset="0"/>
              </a:rPr>
              <a:t>revealed extent </a:t>
            </a:r>
            <a:r>
              <a:rPr lang="en-IE" sz="2400" dirty="0" smtClean="0">
                <a:latin typeface="Arial" pitchFamily="34" charset="0"/>
                <a:cs typeface="Arial" pitchFamily="34" charset="0"/>
              </a:rPr>
              <a:t>of </a:t>
            </a:r>
            <a:r>
              <a:rPr lang="en-IE" sz="2400" dirty="0" smtClean="0">
                <a:latin typeface="Arial" pitchFamily="34" charset="0"/>
                <a:cs typeface="Arial" pitchFamily="34" charset="0"/>
              </a:rPr>
              <a:t>grinding poverty still in existence. Little building by 1916 due to war.</a:t>
            </a:r>
          </a:p>
          <a:p>
            <a:r>
              <a:rPr lang="en-IE" sz="2400" dirty="0" smtClean="0">
                <a:latin typeface="Arial" pitchFamily="34" charset="0"/>
                <a:cs typeface="Arial" pitchFamily="34" charset="0"/>
              </a:rPr>
              <a:t>Overall in Co Donegal, </a:t>
            </a:r>
            <a:r>
              <a:rPr lang="en-IE" sz="2400" dirty="0" smtClean="0">
                <a:latin typeface="Arial" pitchFamily="34" charset="0"/>
                <a:cs typeface="Arial" pitchFamily="34" charset="0"/>
              </a:rPr>
              <a:t>poor remote farming communities were the majority</a:t>
            </a:r>
            <a:r>
              <a:rPr lang="en-IE" sz="2400" dirty="0" smtClean="0">
                <a:latin typeface="Arial" pitchFamily="34" charset="0"/>
                <a:cs typeface="Arial" pitchFamily="34" charset="0"/>
              </a:rPr>
              <a:t>. </a:t>
            </a:r>
            <a:r>
              <a:rPr lang="en-IE" sz="2400" dirty="0" smtClean="0">
                <a:latin typeface="Arial" pitchFamily="34" charset="0"/>
                <a:cs typeface="Arial" pitchFamily="34" charset="0"/>
              </a:rPr>
              <a:t>Small subsistence farms in the west of the </a:t>
            </a:r>
            <a:r>
              <a:rPr lang="en-IE" sz="2400" dirty="0" smtClean="0">
                <a:latin typeface="Arial" pitchFamily="34" charset="0"/>
                <a:cs typeface="Arial" pitchFamily="34" charset="0"/>
              </a:rPr>
              <a:t>county, larger </a:t>
            </a:r>
            <a:r>
              <a:rPr lang="en-IE" sz="2400" dirty="0" smtClean="0">
                <a:latin typeface="Arial" pitchFamily="34" charset="0"/>
                <a:cs typeface="Arial" pitchFamily="34" charset="0"/>
              </a:rPr>
              <a:t>farms in the </a:t>
            </a:r>
            <a:r>
              <a:rPr lang="en-IE" sz="2400" dirty="0" smtClean="0">
                <a:latin typeface="Arial" pitchFamily="34" charset="0"/>
                <a:cs typeface="Arial" pitchFamily="34" charset="0"/>
              </a:rPr>
              <a:t>east.  </a:t>
            </a:r>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dirty="0"/>
          </a:p>
        </p:txBody>
      </p:sp>
      <p:sp>
        <p:nvSpPr>
          <p:cNvPr id="3" name="Title 2"/>
          <p:cNvSpPr>
            <a:spLocks noGrp="1"/>
          </p:cNvSpPr>
          <p:nvPr>
            <p:ph type="title"/>
          </p:nvPr>
        </p:nvSpPr>
        <p:spPr/>
        <p:txBody>
          <a:bodyPr>
            <a:normAutofit/>
          </a:bodyPr>
          <a:lstStyle/>
          <a:p>
            <a:r>
              <a:rPr lang="en-IE" sz="3600" dirty="0" smtClean="0">
                <a:solidFill>
                  <a:schemeClr val="tx1"/>
                </a:solidFill>
              </a:rPr>
              <a:t>Life in </a:t>
            </a:r>
            <a:r>
              <a:rPr lang="en-IE" sz="3600" dirty="0" smtClean="0">
                <a:solidFill>
                  <a:schemeClr val="tx1"/>
                </a:solidFill>
              </a:rPr>
              <a:t>County </a:t>
            </a:r>
            <a:r>
              <a:rPr lang="en-IE" sz="3600" dirty="0" smtClean="0">
                <a:solidFill>
                  <a:schemeClr val="tx1"/>
                </a:solidFill>
              </a:rPr>
              <a:t>Donegal-on the land</a:t>
            </a:r>
            <a:endParaRPr lang="en-IE" sz="36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E" sz="3600" dirty="0" smtClean="0">
                <a:solidFill>
                  <a:schemeClr val="tx1"/>
                </a:solidFill>
              </a:rPr>
              <a:t>Life in </a:t>
            </a:r>
            <a:r>
              <a:rPr lang="en-IE" sz="3600" dirty="0" smtClean="0">
                <a:solidFill>
                  <a:schemeClr val="tx1"/>
                </a:solidFill>
              </a:rPr>
              <a:t>County </a:t>
            </a:r>
            <a:r>
              <a:rPr lang="en-IE" sz="3600" dirty="0" smtClean="0">
                <a:solidFill>
                  <a:schemeClr val="tx1"/>
                </a:solidFill>
              </a:rPr>
              <a:t>Donegal </a:t>
            </a:r>
            <a:r>
              <a:rPr lang="en-IE" sz="3600" dirty="0" smtClean="0">
                <a:solidFill>
                  <a:schemeClr val="tx1"/>
                </a:solidFill>
              </a:rPr>
              <a:t>–on </a:t>
            </a:r>
            <a:r>
              <a:rPr lang="en-IE" sz="3600" dirty="0" smtClean="0">
                <a:solidFill>
                  <a:schemeClr val="tx1"/>
                </a:solidFill>
              </a:rPr>
              <a:t>the land</a:t>
            </a:r>
            <a:endParaRPr lang="en-IE" sz="3600" dirty="0"/>
          </a:p>
        </p:txBody>
      </p:sp>
      <p:pic>
        <p:nvPicPr>
          <p:cNvPr id="9219" name="Picture 3"/>
          <p:cNvPicPr>
            <a:picLocks noGrp="1" noChangeAspect="1" noChangeArrowheads="1"/>
          </p:cNvPicPr>
          <p:nvPr>
            <p:ph idx="1"/>
          </p:nvPr>
        </p:nvPicPr>
        <p:blipFill>
          <a:blip r:embed="rId2" cstate="print"/>
          <a:srcRect/>
          <a:stretch>
            <a:fillRect/>
          </a:stretch>
        </p:blipFill>
        <p:spPr bwMode="auto">
          <a:xfrm>
            <a:off x="611560" y="1484784"/>
            <a:ext cx="7920880" cy="4464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510</TotalTime>
  <Words>2508</Words>
  <Application>Microsoft Office PowerPoint</Application>
  <PresentationFormat>On-screen Show (4:3)</PresentationFormat>
  <Paragraphs>170</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  From the Edge: County Donegal in 1916 </vt:lpstr>
      <vt:lpstr>Why County Donegal in 1916?</vt:lpstr>
      <vt:lpstr>County Donegal in 1916</vt:lpstr>
      <vt:lpstr> County Donegal in 1916- political situation </vt:lpstr>
      <vt:lpstr>County Donegal in 1916- political situation</vt:lpstr>
      <vt:lpstr>County Donegal in 1916 – on the land</vt:lpstr>
      <vt:lpstr>Life in County Donegal– on the land</vt:lpstr>
      <vt:lpstr>Life in County Donegal-on the land</vt:lpstr>
      <vt:lpstr>Life in County Donegal –on the land</vt:lpstr>
      <vt:lpstr>Life in County Donegal –on the land</vt:lpstr>
      <vt:lpstr>Life in County Donegal- on the land</vt:lpstr>
      <vt:lpstr>Life in County Donegal– Farming</vt:lpstr>
      <vt:lpstr>Life in County Donegal- Farming</vt:lpstr>
      <vt:lpstr>Life in County Donegal- Fishing</vt:lpstr>
      <vt:lpstr>Life in County Donegal- Fishing</vt:lpstr>
      <vt:lpstr>Life in County Donegal -Fishing</vt:lpstr>
      <vt:lpstr>Life in County Donegal- children</vt:lpstr>
      <vt:lpstr>Life in County Donegal- Children</vt:lpstr>
      <vt:lpstr>Life in County Donegal- Children</vt:lpstr>
      <vt:lpstr>Life in County Donegal- Children</vt:lpstr>
      <vt:lpstr>Life in County Donegal - Children</vt:lpstr>
      <vt:lpstr>Life in County Donegal- Women</vt:lpstr>
      <vt:lpstr>Life in County Donegal- Women</vt:lpstr>
      <vt:lpstr>Life in County Donegal- Women</vt:lpstr>
      <vt:lpstr>Life in County Donegal- Women</vt:lpstr>
      <vt:lpstr>Life in County Donegal- Women</vt:lpstr>
      <vt:lpstr>County Donegal: Poverty &amp; Health</vt:lpstr>
      <vt:lpstr>Poverty &amp; Health- Workhouses</vt:lpstr>
      <vt:lpstr>Poverty &amp; Health- Workhouses</vt:lpstr>
      <vt:lpstr>Poverty &amp; Health- Workhouses</vt:lpstr>
      <vt:lpstr>Poverty &amp; Health- Mental health</vt:lpstr>
      <vt:lpstr>Poverty &amp; Health – Mental health</vt:lpstr>
      <vt:lpstr>The Easter Rising 1916</vt:lpstr>
      <vt:lpstr>The Easter Rising 1916</vt:lpstr>
      <vt:lpstr> The 1916 Rising- what happened in Donegal </vt:lpstr>
      <vt:lpstr>Donegal &amp; The Rising: participants</vt:lpstr>
      <vt:lpstr>Donegal &amp; The Rising: Joseph Sweeney</vt:lpstr>
      <vt:lpstr>Donegal &amp; The Rising: participants in Dublin</vt:lpstr>
      <vt:lpstr>Donegal &amp; The Rising: participants in Dublin</vt:lpstr>
      <vt:lpstr>Donegal &amp; The Rising: Daniel Kelly</vt:lpstr>
      <vt:lpstr>Donegal &amp; The Rising: Charles McGee</vt:lpstr>
      <vt:lpstr>Donegal &amp; The Rising: Charles McGee</vt:lpstr>
      <vt:lpstr>The 1916 Rising- Reaction in Donegal</vt:lpstr>
      <vt:lpstr>The 1916 Rising- Reaction in Donegal</vt:lpstr>
      <vt:lpstr>The 1916 Rising- Reaction in Donegal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nbrennan</dc:creator>
  <cp:lastModifiedBy>nbrennan</cp:lastModifiedBy>
  <cp:revision>119</cp:revision>
  <dcterms:created xsi:type="dcterms:W3CDTF">2015-10-16T09:09:34Z</dcterms:created>
  <dcterms:modified xsi:type="dcterms:W3CDTF">2015-10-20T15:07:08Z</dcterms:modified>
</cp:coreProperties>
</file>